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7" r:id="rId3"/>
    <p:sldId id="264" r:id="rId4"/>
    <p:sldId id="279" r:id="rId5"/>
    <p:sldId id="283" r:id="rId6"/>
    <p:sldId id="265" r:id="rId7"/>
    <p:sldId id="280" r:id="rId8"/>
    <p:sldId id="281" r:id="rId9"/>
    <p:sldId id="284" r:id="rId10"/>
    <p:sldId id="288" r:id="rId11"/>
    <p:sldId id="266" r:id="rId12"/>
    <p:sldId id="274" r:id="rId13"/>
    <p:sldId id="269" r:id="rId14"/>
    <p:sldId id="286" r:id="rId15"/>
    <p:sldId id="287" r:id="rId16"/>
    <p:sldId id="270" r:id="rId17"/>
    <p:sldId id="285" r:id="rId18"/>
    <p:sldId id="267" r:id="rId19"/>
    <p:sldId id="271" r:id="rId20"/>
    <p:sldId id="272" r:id="rId21"/>
    <p:sldId id="273" r:id="rId22"/>
    <p:sldId id="275" r:id="rId23"/>
    <p:sldId id="268" r:id="rId24"/>
    <p:sldId id="282" r:id="rId25"/>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Orta Stil 2 - Vurgu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Açık Stil 2 - Vurgu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Açık Stil 2 - Vurgu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281" autoAdjust="0"/>
  </p:normalViewPr>
  <p:slideViewPr>
    <p:cSldViewPr snapToGrid="0">
      <p:cViewPr varScale="1">
        <p:scale>
          <a:sx n="57" d="100"/>
          <a:sy n="57" d="100"/>
        </p:scale>
        <p:origin x="1651" y="48"/>
      </p:cViewPr>
      <p:guideLst/>
    </p:cSldViewPr>
  </p:slideViewPr>
  <p:notesTextViewPr>
    <p:cViewPr>
      <p:scale>
        <a:sx n="3" d="2"/>
        <a:sy n="3" d="2"/>
      </p:scale>
      <p:origin x="0" y="-1531"/>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User\Desktop\Repos\painting_analyze\paper_parts\R50-Optuna-Initial-1_metrics.xlsx"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file:///C:\Users\User\Desktop\Repos\painting_analyze\paper_parts\dataset.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User\Desktop\Repos\painting_analyze\paper_parts\datase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User\Desktop\Repos\painting_analyze\paper_parts\datase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User\Desktop\Repos\painting_analyze\paper_parts\R50-Optuna-Initial-1_metric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User\Desktop\Repos\painting_analyze\paper_parts\R50-Optuna-Initial-1_metric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User\Desktop\Repos\painting_analyze\paper_parts\R50-Optuna-Initial-1_metric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User\Desktop\Repos\painting_analyze\paper_parts\R50-Optuna-Initial-1_metric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User\Desktop\Repos\painting_analyze\paper_parts\R50-Optuna-Initial-1_metric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08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r>
              <a:rPr lang="tr-TR"/>
              <a:t>Veri Seti</a:t>
            </a:r>
          </a:p>
        </c:rich>
      </c:tx>
      <c:overlay val="0"/>
      <c:spPr>
        <a:noFill/>
        <a:ln>
          <a:noFill/>
        </a:ln>
        <a:effectLst/>
      </c:spPr>
      <c:txPr>
        <a:bodyPr rot="0" spcFirstLastPara="1" vertOverflow="ellipsis" vert="horz" wrap="square" anchor="ctr" anchorCtr="1"/>
        <a:lstStyle/>
        <a:p>
          <a:pPr>
            <a:defRPr sz="108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bar"/>
        <c:grouping val="stacked"/>
        <c:varyColors val="0"/>
        <c:ser>
          <c:idx val="0"/>
          <c:order val="0"/>
          <c:tx>
            <c:strRef>
              <c:f>Sayfa1!$B$3</c:f>
              <c:strCache>
                <c:ptCount val="1"/>
                <c:pt idx="0">
                  <c:v>Albrecht Durer</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4</c:v>
              </c:pt>
              <c:extLst>
                <c:ext xmlns:c15="http://schemas.microsoft.com/office/drawing/2012/chart" uri="{02D57815-91ED-43cb-92C2-25804820EDAC}">
                  <c15:autoCat val="1"/>
                </c:ext>
              </c:extLst>
            </c:strLit>
          </c:cat>
          <c:val>
            <c:numRef>
              <c:f>Sayfa1!$F$3</c:f>
              <c:numCache>
                <c:formatCode>General</c:formatCode>
                <c:ptCount val="1"/>
                <c:pt idx="0">
                  <c:v>801</c:v>
                </c:pt>
              </c:numCache>
              <c:extLst/>
            </c:numRef>
          </c:val>
          <c:extLst>
            <c:ext xmlns:c16="http://schemas.microsoft.com/office/drawing/2014/chart" uri="{C3380CC4-5D6E-409C-BE32-E72D297353CC}">
              <c16:uniqueId val="{00000000-3354-44C2-BADB-792CB703418F}"/>
            </c:ext>
          </c:extLst>
        </c:ser>
        <c:ser>
          <c:idx val="1"/>
          <c:order val="1"/>
          <c:tx>
            <c:strRef>
              <c:f>Sayfa1!$B$4</c:f>
              <c:strCache>
                <c:ptCount val="1"/>
                <c:pt idx="0">
                  <c:v>Claude Monet</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4</c:v>
              </c:pt>
              <c:extLst>
                <c:ext xmlns:c15="http://schemas.microsoft.com/office/drawing/2012/chart" uri="{02D57815-91ED-43cb-92C2-25804820EDAC}">
                  <c15:autoCat val="1"/>
                </c:ext>
              </c:extLst>
            </c:strLit>
          </c:cat>
          <c:val>
            <c:numRef>
              <c:f>Sayfa1!$F$4</c:f>
              <c:numCache>
                <c:formatCode>General</c:formatCode>
                <c:ptCount val="1"/>
                <c:pt idx="0">
                  <c:v>801</c:v>
                </c:pt>
              </c:numCache>
              <c:extLst/>
            </c:numRef>
          </c:val>
          <c:extLst>
            <c:ext xmlns:c16="http://schemas.microsoft.com/office/drawing/2014/chart" uri="{C3380CC4-5D6E-409C-BE32-E72D297353CC}">
              <c16:uniqueId val="{00000001-3354-44C2-BADB-792CB703418F}"/>
            </c:ext>
          </c:extLst>
        </c:ser>
        <c:ser>
          <c:idx val="2"/>
          <c:order val="2"/>
          <c:tx>
            <c:strRef>
              <c:f>Sayfa1!$B$5</c:f>
              <c:strCache>
                <c:ptCount val="1"/>
                <c:pt idx="0">
                  <c:v>Pablo Picasso</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4</c:v>
              </c:pt>
              <c:extLst>
                <c:ext xmlns:c15="http://schemas.microsoft.com/office/drawing/2012/chart" uri="{02D57815-91ED-43cb-92C2-25804820EDAC}">
                  <c15:autoCat val="1"/>
                </c:ext>
              </c:extLst>
            </c:strLit>
          </c:cat>
          <c:val>
            <c:numRef>
              <c:f>Sayfa1!$F$5</c:f>
              <c:numCache>
                <c:formatCode>General</c:formatCode>
                <c:ptCount val="1"/>
                <c:pt idx="0">
                  <c:v>801</c:v>
                </c:pt>
              </c:numCache>
              <c:extLst/>
            </c:numRef>
          </c:val>
          <c:extLst>
            <c:ext xmlns:c16="http://schemas.microsoft.com/office/drawing/2014/chart" uri="{C3380CC4-5D6E-409C-BE32-E72D297353CC}">
              <c16:uniqueId val="{00000002-3354-44C2-BADB-792CB703418F}"/>
            </c:ext>
          </c:extLst>
        </c:ser>
        <c:ser>
          <c:idx val="3"/>
          <c:order val="3"/>
          <c:tx>
            <c:strRef>
              <c:f>Sayfa1!$B$6</c:f>
              <c:strCache>
                <c:ptCount val="1"/>
                <c:pt idx="0">
                  <c:v>Salvador Dali</c:v>
                </c:pt>
              </c:strCache>
            </c:strRef>
          </c:tx>
          <c:spPr>
            <a:solidFill>
              <a:schemeClr val="accent4"/>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4</c:v>
              </c:pt>
              <c:extLst>
                <c:ext xmlns:c15="http://schemas.microsoft.com/office/drawing/2012/chart" uri="{02D57815-91ED-43cb-92C2-25804820EDAC}">
                  <c15:autoCat val="1"/>
                </c:ext>
              </c:extLst>
            </c:strLit>
          </c:cat>
          <c:val>
            <c:numRef>
              <c:f>Sayfa1!$F$6</c:f>
              <c:numCache>
                <c:formatCode>General</c:formatCode>
                <c:ptCount val="1"/>
                <c:pt idx="0">
                  <c:v>801</c:v>
                </c:pt>
              </c:numCache>
              <c:extLst/>
            </c:numRef>
          </c:val>
          <c:extLst>
            <c:ext xmlns:c16="http://schemas.microsoft.com/office/drawing/2014/chart" uri="{C3380CC4-5D6E-409C-BE32-E72D297353CC}">
              <c16:uniqueId val="{00000003-3354-44C2-BADB-792CB703418F}"/>
            </c:ext>
          </c:extLst>
        </c:ser>
        <c:ser>
          <c:idx val="4"/>
          <c:order val="4"/>
          <c:tx>
            <c:strRef>
              <c:f>Sayfa1!$B$7</c:f>
              <c:strCache>
                <c:ptCount val="1"/>
                <c:pt idx="0">
                  <c:v>Vincent Van Gogh</c:v>
                </c:pt>
              </c:strCache>
            </c:strRef>
          </c:tx>
          <c:spPr>
            <a:solidFill>
              <a:schemeClr val="accent5"/>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1"/>
              <c:pt idx="0">
                <c:v>4</c:v>
              </c:pt>
              <c:extLst>
                <c:ext xmlns:c15="http://schemas.microsoft.com/office/drawing/2012/chart" uri="{02D57815-91ED-43cb-92C2-25804820EDAC}">
                  <c15:autoCat val="1"/>
                </c:ext>
              </c:extLst>
            </c:strLit>
          </c:cat>
          <c:val>
            <c:numRef>
              <c:f>Sayfa1!$F$7</c:f>
              <c:numCache>
                <c:formatCode>General</c:formatCode>
                <c:ptCount val="1"/>
                <c:pt idx="0">
                  <c:v>801</c:v>
                </c:pt>
              </c:numCache>
              <c:extLst/>
            </c:numRef>
          </c:val>
          <c:extLst>
            <c:ext xmlns:c16="http://schemas.microsoft.com/office/drawing/2014/chart" uri="{C3380CC4-5D6E-409C-BE32-E72D297353CC}">
              <c16:uniqueId val="{00000004-3354-44C2-BADB-792CB703418F}"/>
            </c:ext>
          </c:extLst>
        </c:ser>
        <c:dLbls>
          <c:showLegendKey val="0"/>
          <c:showVal val="1"/>
          <c:showCatName val="0"/>
          <c:showSerName val="0"/>
          <c:showPercent val="0"/>
          <c:showBubbleSize val="0"/>
        </c:dLbls>
        <c:gapWidth val="150"/>
        <c:shape val="cylinder"/>
        <c:axId val="991839200"/>
        <c:axId val="991839680"/>
        <c:axId val="0"/>
      </c:bar3DChart>
      <c:catAx>
        <c:axId val="991839200"/>
        <c:scaling>
          <c:orientation val="minMax"/>
        </c:scaling>
        <c:delete val="1"/>
        <c:axPos val="l"/>
        <c:numFmt formatCode="General" sourceLinked="1"/>
        <c:majorTickMark val="none"/>
        <c:minorTickMark val="none"/>
        <c:tickLblPos val="nextTo"/>
        <c:crossAx val="991839680"/>
        <c:crosses val="autoZero"/>
        <c:auto val="1"/>
        <c:lblAlgn val="ctr"/>
        <c:lblOffset val="100"/>
        <c:noMultiLvlLbl val="0"/>
      </c:catAx>
      <c:valAx>
        <c:axId val="99183968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r>
                  <a:rPr lang="tr-TR"/>
                  <a:t>Görüntü Sayısı</a:t>
                </a:r>
              </a:p>
            </c:rich>
          </c:tx>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9918392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legend>
    <c:plotVisOnly val="1"/>
    <c:dispBlanksAs val="gap"/>
    <c:showDLblsOverMax val="0"/>
  </c:chart>
  <c:spPr>
    <a:noFill/>
    <a:ln>
      <a:noFill/>
    </a:ln>
    <a:effectLst/>
  </c:spPr>
  <c:txPr>
    <a:bodyPr/>
    <a:lstStyle/>
    <a:p>
      <a:pPr>
        <a:defRPr sz="900">
          <a:solidFill>
            <a:schemeClr val="tx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r>
              <a:rPr lang="tr-TR"/>
              <a:t>Doğrulama Setinde Doğruluk Analizi</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lineChart>
        <c:grouping val="standard"/>
        <c:varyColors val="0"/>
        <c:ser>
          <c:idx val="1"/>
          <c:order val="0"/>
          <c:tx>
            <c:strRef>
              <c:f>'Validation Metrics'!$L$1</c:f>
              <c:strCache>
                <c:ptCount val="1"/>
                <c:pt idx="0">
                  <c:v>Doğruluk</c:v>
                </c:pt>
              </c:strCache>
            </c:strRef>
          </c:tx>
          <c:spPr>
            <a:ln w="28575" cap="rnd">
              <a:solidFill>
                <a:schemeClr val="accent2"/>
              </a:solidFill>
              <a:round/>
            </a:ln>
            <a:effectLst/>
          </c:spPr>
          <c:marker>
            <c:symbol val="none"/>
          </c:marker>
          <c:val>
            <c:numRef>
              <c:f>'Validation Metrics'!$L$2:$L$21</c:f>
              <c:numCache>
                <c:formatCode>General</c:formatCode>
                <c:ptCount val="20"/>
                <c:pt idx="0">
                  <c:v>0.75</c:v>
                </c:pt>
                <c:pt idx="1">
                  <c:v>0.69</c:v>
                </c:pt>
                <c:pt idx="2">
                  <c:v>0.83</c:v>
                </c:pt>
                <c:pt idx="3">
                  <c:v>0.77249999999999996</c:v>
                </c:pt>
                <c:pt idx="4">
                  <c:v>0.77749999999999997</c:v>
                </c:pt>
                <c:pt idx="5">
                  <c:v>0.83750000000000002</c:v>
                </c:pt>
                <c:pt idx="6">
                  <c:v>0.78500000000000003</c:v>
                </c:pt>
                <c:pt idx="7">
                  <c:v>0.83250000000000002</c:v>
                </c:pt>
                <c:pt idx="8">
                  <c:v>0.85750000000000004</c:v>
                </c:pt>
                <c:pt idx="9">
                  <c:v>0.85750000000000004</c:v>
                </c:pt>
                <c:pt idx="10">
                  <c:v>0.84250000000000003</c:v>
                </c:pt>
                <c:pt idx="11">
                  <c:v>0.85499999999999998</c:v>
                </c:pt>
                <c:pt idx="12">
                  <c:v>0.86750000000000005</c:v>
                </c:pt>
                <c:pt idx="13">
                  <c:v>0.86750000000000005</c:v>
                </c:pt>
                <c:pt idx="14">
                  <c:v>0.82750000000000001</c:v>
                </c:pt>
                <c:pt idx="15">
                  <c:v>0.85</c:v>
                </c:pt>
                <c:pt idx="16">
                  <c:v>0.85250000000000004</c:v>
                </c:pt>
                <c:pt idx="17">
                  <c:v>0.85</c:v>
                </c:pt>
                <c:pt idx="18">
                  <c:v>0.88500000000000001</c:v>
                </c:pt>
                <c:pt idx="19">
                  <c:v>0.88</c:v>
                </c:pt>
              </c:numCache>
            </c:numRef>
          </c:val>
          <c:smooth val="0"/>
          <c:extLst>
            <c:ext xmlns:c16="http://schemas.microsoft.com/office/drawing/2014/chart" uri="{C3380CC4-5D6E-409C-BE32-E72D297353CC}">
              <c16:uniqueId val="{00000001-95E0-4D0D-9E55-73F95C615747}"/>
            </c:ext>
          </c:extLst>
        </c:ser>
        <c:ser>
          <c:idx val="0"/>
          <c:order val="1"/>
          <c:tx>
            <c:strRef>
              <c:f>'Validation Metrics'!$D$1</c:f>
              <c:strCache>
                <c:ptCount val="1"/>
                <c:pt idx="0">
                  <c:v>*Doğruluk</c:v>
                </c:pt>
              </c:strCache>
            </c:strRef>
          </c:tx>
          <c:spPr>
            <a:ln w="28575" cap="rnd">
              <a:solidFill>
                <a:schemeClr val="accent1"/>
              </a:solidFill>
              <a:round/>
            </a:ln>
            <a:effectLst/>
          </c:spPr>
          <c:marker>
            <c:symbol val="none"/>
          </c:marker>
          <c:val>
            <c:numRef>
              <c:f>'Validation Metrics'!$D$2:$D$21</c:f>
              <c:numCache>
                <c:formatCode>General</c:formatCode>
                <c:ptCount val="20"/>
                <c:pt idx="0">
                  <c:v>0.72750000000000004</c:v>
                </c:pt>
                <c:pt idx="1">
                  <c:v>0.80500000000000005</c:v>
                </c:pt>
                <c:pt idx="2">
                  <c:v>0.83750000000000002</c:v>
                </c:pt>
                <c:pt idx="3">
                  <c:v>0.85</c:v>
                </c:pt>
                <c:pt idx="4">
                  <c:v>0.85499999999999998</c:v>
                </c:pt>
                <c:pt idx="5">
                  <c:v>0.86750000000000005</c:v>
                </c:pt>
                <c:pt idx="6">
                  <c:v>0.87250000000000005</c:v>
                </c:pt>
                <c:pt idx="7">
                  <c:v>0.88</c:v>
                </c:pt>
                <c:pt idx="8">
                  <c:v>0.87749999999999995</c:v>
                </c:pt>
                <c:pt idx="9">
                  <c:v>0.87749999999999995</c:v>
                </c:pt>
                <c:pt idx="10">
                  <c:v>0.89500000000000002</c:v>
                </c:pt>
                <c:pt idx="11">
                  <c:v>0.88749999999999996</c:v>
                </c:pt>
                <c:pt idx="12">
                  <c:v>0.89500000000000002</c:v>
                </c:pt>
                <c:pt idx="13">
                  <c:v>0.89749999999999996</c:v>
                </c:pt>
                <c:pt idx="14">
                  <c:v>0.89749999999999996</c:v>
                </c:pt>
                <c:pt idx="15">
                  <c:v>0.90249999999999997</c:v>
                </c:pt>
                <c:pt idx="16">
                  <c:v>0.90500000000000003</c:v>
                </c:pt>
                <c:pt idx="17">
                  <c:v>0.9</c:v>
                </c:pt>
                <c:pt idx="18">
                  <c:v>0.89249999999999996</c:v>
                </c:pt>
                <c:pt idx="19">
                  <c:v>0.90249999999999997</c:v>
                </c:pt>
              </c:numCache>
            </c:numRef>
          </c:val>
          <c:smooth val="0"/>
          <c:extLst>
            <c:ext xmlns:c16="http://schemas.microsoft.com/office/drawing/2014/chart" uri="{C3380CC4-5D6E-409C-BE32-E72D297353CC}">
              <c16:uniqueId val="{00000000-95E0-4D0D-9E55-73F95C615747}"/>
            </c:ext>
          </c:extLst>
        </c:ser>
        <c:dLbls>
          <c:showLegendKey val="0"/>
          <c:showVal val="0"/>
          <c:showCatName val="0"/>
          <c:showSerName val="0"/>
          <c:showPercent val="0"/>
          <c:showBubbleSize val="0"/>
        </c:dLbls>
        <c:smooth val="0"/>
        <c:axId val="1170660592"/>
        <c:axId val="1170665392"/>
      </c:lineChart>
      <c:catAx>
        <c:axId val="11706605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70665392"/>
        <c:crosses val="autoZero"/>
        <c:auto val="1"/>
        <c:lblAlgn val="ctr"/>
        <c:lblOffset val="100"/>
        <c:noMultiLvlLbl val="0"/>
      </c:catAx>
      <c:valAx>
        <c:axId val="11706653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706605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legend>
    <c:plotVisOnly val="1"/>
    <c:dispBlanksAs val="gap"/>
    <c:showDLblsOverMax val="0"/>
  </c:chart>
  <c:spPr>
    <a:noFill/>
    <a:ln>
      <a:noFill/>
    </a:ln>
    <a:effectLst/>
  </c:spPr>
  <c:txPr>
    <a:bodyPr/>
    <a:lstStyle/>
    <a:p>
      <a:pPr>
        <a:defRPr>
          <a:solidFill>
            <a:schemeClr val="tx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pieChart>
        <c:varyColors val="1"/>
        <c:ser>
          <c:idx val="0"/>
          <c:order val="0"/>
          <c:tx>
            <c:strRef>
              <c:f>Sayfa1!$C$2</c:f>
              <c:strCache>
                <c:ptCount val="1"/>
                <c:pt idx="0">
                  <c:v>Eğitim Seti</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629-40ED-8716-A02AA77FA17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629-40ED-8716-A02AA77FA174}"/>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629-40ED-8716-A02AA77FA174}"/>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3629-40ED-8716-A02AA77FA174}"/>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3629-40ED-8716-A02AA77FA174}"/>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Sayfa1!$B$3:$B$7</c:f>
              <c:strCache>
                <c:ptCount val="5"/>
                <c:pt idx="0">
                  <c:v>Albrecht Durer</c:v>
                </c:pt>
                <c:pt idx="1">
                  <c:v>Claude Monet</c:v>
                </c:pt>
                <c:pt idx="2">
                  <c:v>Pablo Picasso</c:v>
                </c:pt>
                <c:pt idx="3">
                  <c:v>Salvador Dali</c:v>
                </c:pt>
                <c:pt idx="4">
                  <c:v>Vincent Van Gogh</c:v>
                </c:pt>
              </c:strCache>
            </c:strRef>
          </c:cat>
          <c:val>
            <c:numRef>
              <c:f>Sayfa1!$C$3:$C$7</c:f>
              <c:numCache>
                <c:formatCode>General</c:formatCode>
                <c:ptCount val="5"/>
                <c:pt idx="0">
                  <c:v>641</c:v>
                </c:pt>
                <c:pt idx="1">
                  <c:v>641</c:v>
                </c:pt>
                <c:pt idx="2">
                  <c:v>641</c:v>
                </c:pt>
                <c:pt idx="3">
                  <c:v>641</c:v>
                </c:pt>
                <c:pt idx="4">
                  <c:v>641</c:v>
                </c:pt>
              </c:numCache>
            </c:numRef>
          </c:val>
          <c:extLst>
            <c:ext xmlns:c16="http://schemas.microsoft.com/office/drawing/2014/chart" uri="{C3380CC4-5D6E-409C-BE32-E72D297353CC}">
              <c16:uniqueId val="{0000000A-3629-40ED-8716-A02AA77FA174}"/>
            </c:ext>
          </c:extLst>
        </c:ser>
        <c:dLbls>
          <c:dLblPos val="outEnd"/>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tx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pieChart>
        <c:varyColors val="1"/>
        <c:ser>
          <c:idx val="0"/>
          <c:order val="0"/>
          <c:tx>
            <c:strRef>
              <c:f>Sayfa1!$D$2</c:f>
              <c:strCache>
                <c:ptCount val="1"/>
                <c:pt idx="0">
                  <c:v>Doğrulama Seti</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C803-45F0-AC0B-EC65FADC6E9B}"/>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C803-45F0-AC0B-EC65FADC6E9B}"/>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C803-45F0-AC0B-EC65FADC6E9B}"/>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C803-45F0-AC0B-EC65FADC6E9B}"/>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C803-45F0-AC0B-EC65FADC6E9B}"/>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Sayfa1!$B$3:$B$7</c:f>
              <c:strCache>
                <c:ptCount val="5"/>
                <c:pt idx="0">
                  <c:v>Albrecht Durer</c:v>
                </c:pt>
                <c:pt idx="1">
                  <c:v>Claude Monet</c:v>
                </c:pt>
                <c:pt idx="2">
                  <c:v>Pablo Picasso</c:v>
                </c:pt>
                <c:pt idx="3">
                  <c:v>Salvador Dali</c:v>
                </c:pt>
                <c:pt idx="4">
                  <c:v>Vincent Van Gogh</c:v>
                </c:pt>
              </c:strCache>
            </c:strRef>
          </c:cat>
          <c:val>
            <c:numRef>
              <c:f>Sayfa1!$D$3:$D$7</c:f>
              <c:numCache>
                <c:formatCode>General</c:formatCode>
                <c:ptCount val="5"/>
                <c:pt idx="0">
                  <c:v>80</c:v>
                </c:pt>
                <c:pt idx="1">
                  <c:v>80</c:v>
                </c:pt>
                <c:pt idx="2">
                  <c:v>80</c:v>
                </c:pt>
                <c:pt idx="3">
                  <c:v>80</c:v>
                </c:pt>
                <c:pt idx="4">
                  <c:v>80</c:v>
                </c:pt>
              </c:numCache>
            </c:numRef>
          </c:val>
          <c:extLst>
            <c:ext xmlns:c16="http://schemas.microsoft.com/office/drawing/2014/chart" uri="{C3380CC4-5D6E-409C-BE32-E72D297353CC}">
              <c16:uniqueId val="{0000000A-C803-45F0-AC0B-EC65FADC6E9B}"/>
            </c:ext>
          </c:extLst>
        </c:ser>
        <c:dLbls>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tx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pieChart>
        <c:varyColors val="1"/>
        <c:ser>
          <c:idx val="0"/>
          <c:order val="0"/>
          <c:tx>
            <c:strRef>
              <c:f>Sayfa1!$E$2</c:f>
              <c:strCache>
                <c:ptCount val="1"/>
                <c:pt idx="0">
                  <c:v>Test Seti</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F92-419F-8EC0-3A3FCCFE41C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F92-419F-8EC0-3A3FCCFE41C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DF92-419F-8EC0-3A3FCCFE41C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F92-419F-8EC0-3A3FCCFE41C6}"/>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DF92-419F-8EC0-3A3FCCFE41C6}"/>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Sayfa1!$B$3:$B$7</c:f>
              <c:strCache>
                <c:ptCount val="5"/>
                <c:pt idx="0">
                  <c:v>Albrecht Durer</c:v>
                </c:pt>
                <c:pt idx="1">
                  <c:v>Claude Monet</c:v>
                </c:pt>
                <c:pt idx="2">
                  <c:v>Pablo Picasso</c:v>
                </c:pt>
                <c:pt idx="3">
                  <c:v>Salvador Dali</c:v>
                </c:pt>
                <c:pt idx="4">
                  <c:v>Vincent Van Gogh</c:v>
                </c:pt>
              </c:strCache>
            </c:strRef>
          </c:cat>
          <c:val>
            <c:numRef>
              <c:f>Sayfa1!$E$3:$E$7</c:f>
              <c:numCache>
                <c:formatCode>General</c:formatCode>
                <c:ptCount val="5"/>
                <c:pt idx="0">
                  <c:v>80</c:v>
                </c:pt>
                <c:pt idx="1">
                  <c:v>80</c:v>
                </c:pt>
                <c:pt idx="2">
                  <c:v>80</c:v>
                </c:pt>
                <c:pt idx="3">
                  <c:v>80</c:v>
                </c:pt>
                <c:pt idx="4">
                  <c:v>80</c:v>
                </c:pt>
              </c:numCache>
            </c:numRef>
          </c:val>
          <c:extLst>
            <c:ext xmlns:c16="http://schemas.microsoft.com/office/drawing/2014/chart" uri="{C3380CC4-5D6E-409C-BE32-E72D297353CC}">
              <c16:uniqueId val="{0000000A-DF92-419F-8EC0-3A3FCCFE41C6}"/>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tx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r>
              <a:rPr lang="tr-TR"/>
              <a:t>Eğitim Setinde Kayıp Analizi</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lineChart>
        <c:grouping val="standard"/>
        <c:varyColors val="0"/>
        <c:ser>
          <c:idx val="1"/>
          <c:order val="0"/>
          <c:tx>
            <c:strRef>
              <c:f>'Train Metrics'!$L$1</c:f>
              <c:strCache>
                <c:ptCount val="1"/>
                <c:pt idx="0">
                  <c:v>Kayıp</c:v>
                </c:pt>
              </c:strCache>
            </c:strRef>
          </c:tx>
          <c:spPr>
            <a:ln w="28575" cap="rnd">
              <a:solidFill>
                <a:schemeClr val="accent2"/>
              </a:solidFill>
              <a:round/>
            </a:ln>
            <a:effectLst/>
          </c:spPr>
          <c:marker>
            <c:symbol val="none"/>
          </c:marker>
          <c:val>
            <c:numRef>
              <c:f>'Train Metrics'!$L$2:$L$21</c:f>
              <c:numCache>
                <c:formatCode>General</c:formatCode>
                <c:ptCount val="20"/>
                <c:pt idx="0">
                  <c:v>0.68234013576133579</c:v>
                </c:pt>
                <c:pt idx="1">
                  <c:v>0.36406246894130517</c:v>
                </c:pt>
                <c:pt idx="2">
                  <c:v>0.28237480136985871</c:v>
                </c:pt>
                <c:pt idx="3">
                  <c:v>0.1673338696652768</c:v>
                </c:pt>
                <c:pt idx="4">
                  <c:v>9.6118333393379163E-2</c:v>
                </c:pt>
                <c:pt idx="5">
                  <c:v>0.14230906170811139</c:v>
                </c:pt>
                <c:pt idx="6">
                  <c:v>0.1117960414027467</c:v>
                </c:pt>
                <c:pt idx="7">
                  <c:v>0.13905125491174999</c:v>
                </c:pt>
                <c:pt idx="8">
                  <c:v>8.1638859023394836E-2</c:v>
                </c:pt>
                <c:pt idx="9">
                  <c:v>0.1231201385038302</c:v>
                </c:pt>
                <c:pt idx="10">
                  <c:v>6.2539224298305662E-2</c:v>
                </c:pt>
                <c:pt idx="11">
                  <c:v>0.12978330015332681</c:v>
                </c:pt>
                <c:pt idx="12">
                  <c:v>0.16282175710497829</c:v>
                </c:pt>
                <c:pt idx="13">
                  <c:v>5.0773064067185507E-2</c:v>
                </c:pt>
                <c:pt idx="14">
                  <c:v>7.3403683299308312E-2</c:v>
                </c:pt>
                <c:pt idx="15">
                  <c:v>0.13157272187298999</c:v>
                </c:pt>
                <c:pt idx="16">
                  <c:v>0.11245576066750231</c:v>
                </c:pt>
                <c:pt idx="17">
                  <c:v>5.4796528536826372E-2</c:v>
                </c:pt>
                <c:pt idx="18">
                  <c:v>3.5600430309297701E-2</c:v>
                </c:pt>
                <c:pt idx="19">
                  <c:v>1.7996005971879499E-2</c:v>
                </c:pt>
              </c:numCache>
            </c:numRef>
          </c:val>
          <c:smooth val="0"/>
          <c:extLst>
            <c:ext xmlns:c16="http://schemas.microsoft.com/office/drawing/2014/chart" uri="{C3380CC4-5D6E-409C-BE32-E72D297353CC}">
              <c16:uniqueId val="{00000001-99CC-4D54-B38E-08C09DD822B6}"/>
            </c:ext>
          </c:extLst>
        </c:ser>
        <c:ser>
          <c:idx val="0"/>
          <c:order val="1"/>
          <c:tx>
            <c:strRef>
              <c:f>'Train Metrics'!$C$1</c:f>
              <c:strCache>
                <c:ptCount val="1"/>
                <c:pt idx="0">
                  <c:v>*Kayıp</c:v>
                </c:pt>
              </c:strCache>
            </c:strRef>
          </c:tx>
          <c:spPr>
            <a:ln w="28575" cap="rnd">
              <a:solidFill>
                <a:schemeClr val="accent1"/>
              </a:solidFill>
              <a:round/>
            </a:ln>
            <a:effectLst/>
          </c:spPr>
          <c:marker>
            <c:symbol val="none"/>
          </c:marker>
          <c:val>
            <c:numRef>
              <c:f>'Train Metrics'!$C$2:$C$21</c:f>
              <c:numCache>
                <c:formatCode>General</c:formatCode>
                <c:ptCount val="20"/>
                <c:pt idx="0">
                  <c:v>1.39608619259853</c:v>
                </c:pt>
                <c:pt idx="1">
                  <c:v>0.84375688024595674</c:v>
                </c:pt>
                <c:pt idx="2">
                  <c:v>0.5680405772199818</c:v>
                </c:pt>
                <c:pt idx="3">
                  <c:v>0.42532523064052358</c:v>
                </c:pt>
                <c:pt idx="4">
                  <c:v>0.32028810037117378</c:v>
                </c:pt>
                <c:pt idx="5">
                  <c:v>0.22508910166866641</c:v>
                </c:pt>
                <c:pt idx="6">
                  <c:v>0.17355788192328281</c:v>
                </c:pt>
                <c:pt idx="7">
                  <c:v>0.1422904182006331</c:v>
                </c:pt>
                <c:pt idx="8">
                  <c:v>0.1142350413343486</c:v>
                </c:pt>
                <c:pt idx="9">
                  <c:v>8.2375997458310687E-2</c:v>
                </c:pt>
                <c:pt idx="10">
                  <c:v>5.3451432463000798E-2</c:v>
                </c:pt>
                <c:pt idx="11">
                  <c:v>5.0060333172772448E-2</c:v>
                </c:pt>
                <c:pt idx="12">
                  <c:v>4.6992960258149627E-2</c:v>
                </c:pt>
                <c:pt idx="13">
                  <c:v>3.5353415207389521E-2</c:v>
                </c:pt>
                <c:pt idx="14">
                  <c:v>3.1459912913394908E-2</c:v>
                </c:pt>
                <c:pt idx="15">
                  <c:v>2.4709164612360449E-2</c:v>
                </c:pt>
                <c:pt idx="16">
                  <c:v>2.437106655070595E-2</c:v>
                </c:pt>
                <c:pt idx="17">
                  <c:v>2.7240212504551109E-2</c:v>
                </c:pt>
                <c:pt idx="18">
                  <c:v>2.5116843673601459E-2</c:v>
                </c:pt>
                <c:pt idx="19">
                  <c:v>1.491367471787859E-2</c:v>
                </c:pt>
              </c:numCache>
            </c:numRef>
          </c:val>
          <c:smooth val="0"/>
          <c:extLst>
            <c:ext xmlns:c16="http://schemas.microsoft.com/office/drawing/2014/chart" uri="{C3380CC4-5D6E-409C-BE32-E72D297353CC}">
              <c16:uniqueId val="{00000000-99CC-4D54-B38E-08C09DD822B6}"/>
            </c:ext>
          </c:extLst>
        </c:ser>
        <c:dLbls>
          <c:showLegendKey val="0"/>
          <c:showVal val="0"/>
          <c:showCatName val="0"/>
          <c:showSerName val="0"/>
          <c:showPercent val="0"/>
          <c:showBubbleSize val="0"/>
        </c:dLbls>
        <c:smooth val="0"/>
        <c:axId val="1172538576"/>
        <c:axId val="1172534736"/>
      </c:lineChart>
      <c:catAx>
        <c:axId val="11725385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72534736"/>
        <c:crosses val="autoZero"/>
        <c:auto val="1"/>
        <c:lblAlgn val="ctr"/>
        <c:lblOffset val="100"/>
        <c:noMultiLvlLbl val="0"/>
      </c:catAx>
      <c:valAx>
        <c:axId val="11725347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725385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legend>
    <c:plotVisOnly val="1"/>
    <c:dispBlanksAs val="gap"/>
    <c:showDLblsOverMax val="0"/>
  </c:chart>
  <c:spPr>
    <a:noFill/>
    <a:ln>
      <a:noFill/>
    </a:ln>
    <a:effectLst/>
  </c:spPr>
  <c:txPr>
    <a:bodyPr/>
    <a:lstStyle/>
    <a:p>
      <a:pPr>
        <a:defRPr>
          <a:solidFill>
            <a:schemeClr val="tx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r>
              <a:rPr lang="tr-TR"/>
              <a:t>Eğitim Setinde Doğruluk Analizi</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lineChart>
        <c:grouping val="standard"/>
        <c:varyColors val="0"/>
        <c:ser>
          <c:idx val="1"/>
          <c:order val="0"/>
          <c:tx>
            <c:strRef>
              <c:f>'Train Metrics'!$M$1</c:f>
              <c:strCache>
                <c:ptCount val="1"/>
                <c:pt idx="0">
                  <c:v>Doğruluk</c:v>
                </c:pt>
              </c:strCache>
            </c:strRef>
          </c:tx>
          <c:spPr>
            <a:ln w="28575" cap="rnd">
              <a:solidFill>
                <a:schemeClr val="accent2"/>
              </a:solidFill>
              <a:round/>
            </a:ln>
            <a:effectLst/>
          </c:spPr>
          <c:marker>
            <c:symbol val="none"/>
          </c:marker>
          <c:val>
            <c:numRef>
              <c:f>'Train Metrics'!$M$2:$M$21</c:f>
              <c:numCache>
                <c:formatCode>General</c:formatCode>
                <c:ptCount val="20"/>
                <c:pt idx="0">
                  <c:v>0.77628705148205923</c:v>
                </c:pt>
                <c:pt idx="1">
                  <c:v>0.8776911076443058</c:v>
                </c:pt>
                <c:pt idx="2">
                  <c:v>0.90670826833073326</c:v>
                </c:pt>
                <c:pt idx="3">
                  <c:v>0.94758190327613101</c:v>
                </c:pt>
                <c:pt idx="4">
                  <c:v>0.97347893915756634</c:v>
                </c:pt>
                <c:pt idx="5">
                  <c:v>0.95787831513260535</c:v>
                </c:pt>
                <c:pt idx="6">
                  <c:v>0.96661466458658352</c:v>
                </c:pt>
                <c:pt idx="7">
                  <c:v>0.95382215288611549</c:v>
                </c:pt>
                <c:pt idx="8">
                  <c:v>0.98159126365054605</c:v>
                </c:pt>
                <c:pt idx="9">
                  <c:v>0.96099843993759748</c:v>
                </c:pt>
                <c:pt idx="10">
                  <c:v>0.98065522620904833</c:v>
                </c:pt>
                <c:pt idx="11">
                  <c:v>0.96037441497659903</c:v>
                </c:pt>
                <c:pt idx="12">
                  <c:v>0.94882995319812791</c:v>
                </c:pt>
                <c:pt idx="13">
                  <c:v>0.98315132605304212</c:v>
                </c:pt>
                <c:pt idx="14">
                  <c:v>0.97847113884555381</c:v>
                </c:pt>
                <c:pt idx="15">
                  <c:v>0.96411856474258972</c:v>
                </c:pt>
                <c:pt idx="16">
                  <c:v>0.96755070202808113</c:v>
                </c:pt>
                <c:pt idx="17">
                  <c:v>0.9822152886115445</c:v>
                </c:pt>
                <c:pt idx="18">
                  <c:v>0.98876755070202804</c:v>
                </c:pt>
                <c:pt idx="19">
                  <c:v>0.99375975039001563</c:v>
                </c:pt>
              </c:numCache>
            </c:numRef>
          </c:val>
          <c:smooth val="0"/>
          <c:extLst>
            <c:ext xmlns:c16="http://schemas.microsoft.com/office/drawing/2014/chart" uri="{C3380CC4-5D6E-409C-BE32-E72D297353CC}">
              <c16:uniqueId val="{00000001-BA06-43AA-9B82-2DD8931C32A0}"/>
            </c:ext>
          </c:extLst>
        </c:ser>
        <c:ser>
          <c:idx val="0"/>
          <c:order val="1"/>
          <c:tx>
            <c:strRef>
              <c:f>'Train Metrics'!$D$1</c:f>
              <c:strCache>
                <c:ptCount val="1"/>
                <c:pt idx="0">
                  <c:v>*Doğruluk</c:v>
                </c:pt>
              </c:strCache>
            </c:strRef>
          </c:tx>
          <c:spPr>
            <a:ln w="28575" cap="rnd">
              <a:solidFill>
                <a:schemeClr val="accent1"/>
              </a:solidFill>
              <a:round/>
            </a:ln>
            <a:effectLst/>
          </c:spPr>
          <c:marker>
            <c:symbol val="none"/>
          </c:marker>
          <c:val>
            <c:numRef>
              <c:f>'Train Metrics'!$D$2:$D$21</c:f>
              <c:numCache>
                <c:formatCode>General</c:formatCode>
                <c:ptCount val="20"/>
                <c:pt idx="0">
                  <c:v>0.53510140405616224</c:v>
                </c:pt>
                <c:pt idx="1">
                  <c:v>0.76848673946957879</c:v>
                </c:pt>
                <c:pt idx="2">
                  <c:v>0.81778471138845554</c:v>
                </c:pt>
                <c:pt idx="3">
                  <c:v>0.86271450858034326</c:v>
                </c:pt>
                <c:pt idx="4">
                  <c:v>0.89890795631825271</c:v>
                </c:pt>
                <c:pt idx="5">
                  <c:v>0.93541341653666144</c:v>
                </c:pt>
                <c:pt idx="6">
                  <c:v>0.96037441497659903</c:v>
                </c:pt>
                <c:pt idx="7">
                  <c:v>0.9691107644305772</c:v>
                </c:pt>
                <c:pt idx="8">
                  <c:v>0.98065522620904833</c:v>
                </c:pt>
                <c:pt idx="9">
                  <c:v>0.98595943837753508</c:v>
                </c:pt>
                <c:pt idx="10">
                  <c:v>0.99469578783151325</c:v>
                </c:pt>
                <c:pt idx="11">
                  <c:v>0.99563182527301097</c:v>
                </c:pt>
                <c:pt idx="12">
                  <c:v>0.99563182527301097</c:v>
                </c:pt>
                <c:pt idx="13">
                  <c:v>0.99594383775351014</c:v>
                </c:pt>
                <c:pt idx="14">
                  <c:v>0.99687987519500776</c:v>
                </c:pt>
                <c:pt idx="15">
                  <c:v>0.99843993759750393</c:v>
                </c:pt>
                <c:pt idx="16">
                  <c:v>0.99843993759750393</c:v>
                </c:pt>
                <c:pt idx="17">
                  <c:v>0.99719188767550704</c:v>
                </c:pt>
                <c:pt idx="18">
                  <c:v>0.99594383775351014</c:v>
                </c:pt>
                <c:pt idx="19">
                  <c:v>0.9987519500780031</c:v>
                </c:pt>
              </c:numCache>
            </c:numRef>
          </c:val>
          <c:smooth val="0"/>
          <c:extLst>
            <c:ext xmlns:c16="http://schemas.microsoft.com/office/drawing/2014/chart" uri="{C3380CC4-5D6E-409C-BE32-E72D297353CC}">
              <c16:uniqueId val="{00000000-BA06-43AA-9B82-2DD8931C32A0}"/>
            </c:ext>
          </c:extLst>
        </c:ser>
        <c:dLbls>
          <c:showLegendKey val="0"/>
          <c:showVal val="0"/>
          <c:showCatName val="0"/>
          <c:showSerName val="0"/>
          <c:showPercent val="0"/>
          <c:showBubbleSize val="0"/>
        </c:dLbls>
        <c:smooth val="0"/>
        <c:axId val="1173483904"/>
        <c:axId val="1173479104"/>
      </c:lineChart>
      <c:catAx>
        <c:axId val="11734839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73479104"/>
        <c:crosses val="autoZero"/>
        <c:auto val="1"/>
        <c:lblAlgn val="ctr"/>
        <c:lblOffset val="100"/>
        <c:noMultiLvlLbl val="0"/>
      </c:catAx>
      <c:valAx>
        <c:axId val="11734791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734839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legend>
    <c:plotVisOnly val="1"/>
    <c:dispBlanksAs val="gap"/>
    <c:showDLblsOverMax val="0"/>
  </c:chart>
  <c:spPr>
    <a:noFill/>
    <a:ln>
      <a:noFill/>
    </a:ln>
    <a:effectLst/>
  </c:spPr>
  <c:txPr>
    <a:bodyPr/>
    <a:lstStyle/>
    <a:p>
      <a:pPr>
        <a:defRPr>
          <a:solidFill>
            <a:schemeClr val="tx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r>
              <a:rPr lang="tr-TR"/>
              <a:t>Eğitim Setinde MCC Analizi</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lineChart>
        <c:grouping val="standard"/>
        <c:varyColors val="0"/>
        <c:ser>
          <c:idx val="1"/>
          <c:order val="0"/>
          <c:tx>
            <c:strRef>
              <c:f>'Train Metrics'!$Q$1</c:f>
              <c:strCache>
                <c:ptCount val="1"/>
                <c:pt idx="0">
                  <c:v>MCC</c:v>
                </c:pt>
              </c:strCache>
            </c:strRef>
          </c:tx>
          <c:spPr>
            <a:ln w="28575" cap="rnd">
              <a:solidFill>
                <a:schemeClr val="accent2"/>
              </a:solidFill>
              <a:round/>
            </a:ln>
            <a:effectLst/>
          </c:spPr>
          <c:marker>
            <c:symbol val="none"/>
          </c:marker>
          <c:val>
            <c:numRef>
              <c:f>'Train Metrics'!$Q$2:$Q$21</c:f>
              <c:numCache>
                <c:formatCode>General</c:formatCode>
                <c:ptCount val="20"/>
                <c:pt idx="0">
                  <c:v>0.72045043681531307</c:v>
                </c:pt>
                <c:pt idx="1">
                  <c:v>0.8471475953835198</c:v>
                </c:pt>
                <c:pt idx="2">
                  <c:v>0.88341167382850416</c:v>
                </c:pt>
                <c:pt idx="3">
                  <c:v>0.93452980672333441</c:v>
                </c:pt>
                <c:pt idx="4">
                  <c:v>0.96685161534935304</c:v>
                </c:pt>
                <c:pt idx="5">
                  <c:v>0.94736945248178461</c:v>
                </c:pt>
                <c:pt idx="6">
                  <c:v>0.95827859270295868</c:v>
                </c:pt>
                <c:pt idx="7">
                  <c:v>0.94228950187851857</c:v>
                </c:pt>
                <c:pt idx="8">
                  <c:v>0.97699704525992737</c:v>
                </c:pt>
                <c:pt idx="9">
                  <c:v>0.95125395359023379</c:v>
                </c:pt>
                <c:pt idx="10">
                  <c:v>0.97582461392568809</c:v>
                </c:pt>
                <c:pt idx="11">
                  <c:v>0.95047414887672343</c:v>
                </c:pt>
                <c:pt idx="12">
                  <c:v>0.93610169117978892</c:v>
                </c:pt>
                <c:pt idx="13">
                  <c:v>0.97894189749527871</c:v>
                </c:pt>
                <c:pt idx="14">
                  <c:v>0.97309212077589657</c:v>
                </c:pt>
                <c:pt idx="15">
                  <c:v>0.95516168909464827</c:v>
                </c:pt>
                <c:pt idx="16">
                  <c:v>0.95948052843513931</c:v>
                </c:pt>
                <c:pt idx="17">
                  <c:v>0.97778386517191851</c:v>
                </c:pt>
                <c:pt idx="18">
                  <c:v>0.98595991830245655</c:v>
                </c:pt>
                <c:pt idx="19">
                  <c:v>0.99220125761796618</c:v>
                </c:pt>
              </c:numCache>
            </c:numRef>
          </c:val>
          <c:smooth val="0"/>
          <c:extLst>
            <c:ext xmlns:c16="http://schemas.microsoft.com/office/drawing/2014/chart" uri="{C3380CC4-5D6E-409C-BE32-E72D297353CC}">
              <c16:uniqueId val="{00000001-562C-42FE-B067-1A44B3F037A9}"/>
            </c:ext>
          </c:extLst>
        </c:ser>
        <c:ser>
          <c:idx val="0"/>
          <c:order val="1"/>
          <c:tx>
            <c:strRef>
              <c:f>'Train Metrics'!$H$1</c:f>
              <c:strCache>
                <c:ptCount val="1"/>
                <c:pt idx="0">
                  <c:v>*MCC</c:v>
                </c:pt>
              </c:strCache>
            </c:strRef>
          </c:tx>
          <c:spPr>
            <a:ln w="28575" cap="rnd">
              <a:solidFill>
                <a:schemeClr val="accent1"/>
              </a:solidFill>
              <a:round/>
            </a:ln>
            <a:effectLst/>
          </c:spPr>
          <c:marker>
            <c:symbol val="none"/>
          </c:marker>
          <c:val>
            <c:numRef>
              <c:f>'Train Metrics'!$H$2:$H$21</c:f>
              <c:numCache>
                <c:formatCode>General</c:formatCode>
                <c:ptCount val="20"/>
                <c:pt idx="0">
                  <c:v>0.43375038173617858</c:v>
                </c:pt>
                <c:pt idx="1">
                  <c:v>0.71123506278459325</c:v>
                </c:pt>
                <c:pt idx="2">
                  <c:v>0.77258512751089992</c:v>
                </c:pt>
                <c:pt idx="3">
                  <c:v>0.82856597289902156</c:v>
                </c:pt>
                <c:pt idx="4">
                  <c:v>0.8737033122985276</c:v>
                </c:pt>
                <c:pt idx="5">
                  <c:v>0.91928836144008752</c:v>
                </c:pt>
                <c:pt idx="6">
                  <c:v>0.95050179388376144</c:v>
                </c:pt>
                <c:pt idx="7">
                  <c:v>0.96141887466954712</c:v>
                </c:pt>
                <c:pt idx="8">
                  <c:v>0.97582532642165043</c:v>
                </c:pt>
                <c:pt idx="9">
                  <c:v>0.98245455838993512</c:v>
                </c:pt>
                <c:pt idx="10">
                  <c:v>0.99337118538736624</c:v>
                </c:pt>
                <c:pt idx="11">
                  <c:v>0.9945403867182282</c:v>
                </c:pt>
                <c:pt idx="12">
                  <c:v>0.99454413853006252</c:v>
                </c:pt>
                <c:pt idx="13">
                  <c:v>0.99493367154230539</c:v>
                </c:pt>
                <c:pt idx="14">
                  <c:v>0.9961050562850905</c:v>
                </c:pt>
                <c:pt idx="15">
                  <c:v>0.99805016490182952</c:v>
                </c:pt>
                <c:pt idx="16">
                  <c:v>0.99805028635437087</c:v>
                </c:pt>
                <c:pt idx="17">
                  <c:v>0.99649010211964617</c:v>
                </c:pt>
                <c:pt idx="18">
                  <c:v>0.99493246080293785</c:v>
                </c:pt>
                <c:pt idx="19">
                  <c:v>0.99844042359742435</c:v>
                </c:pt>
              </c:numCache>
            </c:numRef>
          </c:val>
          <c:smooth val="0"/>
          <c:extLst>
            <c:ext xmlns:c16="http://schemas.microsoft.com/office/drawing/2014/chart" uri="{C3380CC4-5D6E-409C-BE32-E72D297353CC}">
              <c16:uniqueId val="{00000000-562C-42FE-B067-1A44B3F037A9}"/>
            </c:ext>
          </c:extLst>
        </c:ser>
        <c:dLbls>
          <c:showLegendKey val="0"/>
          <c:showVal val="0"/>
          <c:showCatName val="0"/>
          <c:showSerName val="0"/>
          <c:showPercent val="0"/>
          <c:showBubbleSize val="0"/>
        </c:dLbls>
        <c:smooth val="0"/>
        <c:axId val="1191381055"/>
        <c:axId val="1191381535"/>
      </c:lineChart>
      <c:catAx>
        <c:axId val="119138105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91381535"/>
        <c:crosses val="autoZero"/>
        <c:auto val="1"/>
        <c:lblAlgn val="ctr"/>
        <c:lblOffset val="100"/>
        <c:noMultiLvlLbl val="0"/>
      </c:catAx>
      <c:valAx>
        <c:axId val="11913815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9138105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legend>
    <c:plotVisOnly val="1"/>
    <c:dispBlanksAs val="gap"/>
    <c:showDLblsOverMax val="0"/>
  </c:chart>
  <c:spPr>
    <a:noFill/>
    <a:ln>
      <a:noFill/>
    </a:ln>
    <a:effectLst/>
  </c:spPr>
  <c:txPr>
    <a:bodyPr/>
    <a:lstStyle/>
    <a:p>
      <a:pPr>
        <a:defRPr>
          <a:solidFill>
            <a:schemeClr val="tx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r>
              <a:rPr lang="tr-TR"/>
              <a:t>Doğrulama Setinde Kayıp Analizi</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lineChart>
        <c:grouping val="standard"/>
        <c:varyColors val="0"/>
        <c:ser>
          <c:idx val="1"/>
          <c:order val="0"/>
          <c:tx>
            <c:strRef>
              <c:f>'Validation Metrics'!$K$1</c:f>
              <c:strCache>
                <c:ptCount val="1"/>
                <c:pt idx="0">
                  <c:v>Kayıp</c:v>
                </c:pt>
              </c:strCache>
            </c:strRef>
          </c:tx>
          <c:spPr>
            <a:ln w="28575" cap="rnd">
              <a:solidFill>
                <a:schemeClr val="accent2"/>
              </a:solidFill>
              <a:round/>
            </a:ln>
            <a:effectLst/>
          </c:spPr>
          <c:marker>
            <c:symbol val="none"/>
          </c:marker>
          <c:val>
            <c:numRef>
              <c:f>'Validation Metrics'!$K$2:$K$21</c:f>
              <c:numCache>
                <c:formatCode>General</c:formatCode>
                <c:ptCount val="20"/>
                <c:pt idx="0">
                  <c:v>0.8047370785102248</c:v>
                </c:pt>
                <c:pt idx="1">
                  <c:v>0.97830896202474837</c:v>
                </c:pt>
                <c:pt idx="2">
                  <c:v>0.49158106039743871</c:v>
                </c:pt>
                <c:pt idx="3">
                  <c:v>1.066766123684356</c:v>
                </c:pt>
                <c:pt idx="4">
                  <c:v>0.92882663115276953</c:v>
                </c:pt>
                <c:pt idx="5">
                  <c:v>0.56784497061242289</c:v>
                </c:pt>
                <c:pt idx="6">
                  <c:v>1.1247089647175741</c:v>
                </c:pt>
                <c:pt idx="7">
                  <c:v>0.609469431117177</c:v>
                </c:pt>
                <c:pt idx="8">
                  <c:v>0.53818911695401761</c:v>
                </c:pt>
                <c:pt idx="9">
                  <c:v>0.58220456086797645</c:v>
                </c:pt>
                <c:pt idx="10">
                  <c:v>0.75657110864878629</c:v>
                </c:pt>
                <c:pt idx="11">
                  <c:v>0.55333272156305613</c:v>
                </c:pt>
                <c:pt idx="12">
                  <c:v>0.5605065951496363</c:v>
                </c:pt>
                <c:pt idx="13">
                  <c:v>0.48808333474473331</c:v>
                </c:pt>
                <c:pt idx="14">
                  <c:v>0.71453790193423627</c:v>
                </c:pt>
                <c:pt idx="15">
                  <c:v>0.62731103458791038</c:v>
                </c:pt>
                <c:pt idx="16">
                  <c:v>0.56901892849404245</c:v>
                </c:pt>
                <c:pt idx="17">
                  <c:v>0.59068711020052433</c:v>
                </c:pt>
                <c:pt idx="18">
                  <c:v>0.49060075554007199</c:v>
                </c:pt>
                <c:pt idx="19">
                  <c:v>0.52533422897846327</c:v>
                </c:pt>
              </c:numCache>
            </c:numRef>
          </c:val>
          <c:smooth val="0"/>
          <c:extLst>
            <c:ext xmlns:c16="http://schemas.microsoft.com/office/drawing/2014/chart" uri="{C3380CC4-5D6E-409C-BE32-E72D297353CC}">
              <c16:uniqueId val="{00000001-FAD7-4603-BFAB-6EAFA0BF4A09}"/>
            </c:ext>
          </c:extLst>
        </c:ser>
        <c:ser>
          <c:idx val="0"/>
          <c:order val="1"/>
          <c:tx>
            <c:strRef>
              <c:f>'Validation Metrics'!$C$1</c:f>
              <c:strCache>
                <c:ptCount val="1"/>
                <c:pt idx="0">
                  <c:v>*Kayıp</c:v>
                </c:pt>
              </c:strCache>
            </c:strRef>
          </c:tx>
          <c:spPr>
            <a:ln w="28575" cap="rnd">
              <a:solidFill>
                <a:schemeClr val="accent1"/>
              </a:solidFill>
              <a:round/>
            </a:ln>
            <a:effectLst/>
          </c:spPr>
          <c:marker>
            <c:symbol val="none"/>
          </c:marker>
          <c:val>
            <c:numRef>
              <c:f>'Validation Metrics'!$C$2:$C$21</c:f>
              <c:numCache>
                <c:formatCode>General</c:formatCode>
                <c:ptCount val="20"/>
                <c:pt idx="0">
                  <c:v>1.013111562132835</c:v>
                </c:pt>
                <c:pt idx="1">
                  <c:v>0.65489656031131749</c:v>
                </c:pt>
                <c:pt idx="2">
                  <c:v>0.49668472118675711</c:v>
                </c:pt>
                <c:pt idx="3">
                  <c:v>0.41061822723597291</c:v>
                </c:pt>
                <c:pt idx="4">
                  <c:v>0.37768041843548422</c:v>
                </c:pt>
                <c:pt idx="5">
                  <c:v>0.3465001838840544</c:v>
                </c:pt>
                <c:pt idx="6">
                  <c:v>0.32774799751117828</c:v>
                </c:pt>
                <c:pt idx="7">
                  <c:v>0.31439662648364902</c:v>
                </c:pt>
                <c:pt idx="8">
                  <c:v>0.30373512048274282</c:v>
                </c:pt>
                <c:pt idx="9">
                  <c:v>0.29577973304316402</c:v>
                </c:pt>
                <c:pt idx="10">
                  <c:v>0.29450387061573557</c:v>
                </c:pt>
                <c:pt idx="11">
                  <c:v>0.30019457434304059</c:v>
                </c:pt>
                <c:pt idx="12">
                  <c:v>0.29715012185275552</c:v>
                </c:pt>
                <c:pt idx="13">
                  <c:v>0.29042773485183709</c:v>
                </c:pt>
                <c:pt idx="14">
                  <c:v>0.29530896763317288</c:v>
                </c:pt>
                <c:pt idx="15">
                  <c:v>0.28061362615553659</c:v>
                </c:pt>
                <c:pt idx="16">
                  <c:v>0.29013659070944409</c:v>
                </c:pt>
                <c:pt idx="17">
                  <c:v>0.28611819935729732</c:v>
                </c:pt>
                <c:pt idx="18">
                  <c:v>0.29686123857274649</c:v>
                </c:pt>
                <c:pt idx="19">
                  <c:v>0.29759268018766311</c:v>
                </c:pt>
              </c:numCache>
            </c:numRef>
          </c:val>
          <c:smooth val="0"/>
          <c:extLst>
            <c:ext xmlns:c16="http://schemas.microsoft.com/office/drawing/2014/chart" uri="{C3380CC4-5D6E-409C-BE32-E72D297353CC}">
              <c16:uniqueId val="{00000000-FAD7-4603-BFAB-6EAFA0BF4A09}"/>
            </c:ext>
          </c:extLst>
        </c:ser>
        <c:dLbls>
          <c:showLegendKey val="0"/>
          <c:showVal val="0"/>
          <c:showCatName val="0"/>
          <c:showSerName val="0"/>
          <c:showPercent val="0"/>
          <c:showBubbleSize val="0"/>
        </c:dLbls>
        <c:smooth val="0"/>
        <c:axId val="1170672112"/>
        <c:axId val="1170666832"/>
      </c:lineChart>
      <c:catAx>
        <c:axId val="11706721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70666832"/>
        <c:crosses val="autoZero"/>
        <c:auto val="1"/>
        <c:lblAlgn val="ctr"/>
        <c:lblOffset val="100"/>
        <c:noMultiLvlLbl val="0"/>
      </c:catAx>
      <c:valAx>
        <c:axId val="11706668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11706721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legend>
    <c:plotVisOnly val="1"/>
    <c:dispBlanksAs val="gap"/>
    <c:showDLblsOverMax val="0"/>
  </c:chart>
  <c:spPr>
    <a:noFill/>
    <a:ln>
      <a:noFill/>
    </a:ln>
    <a:effectLst/>
  </c:spPr>
  <c:txPr>
    <a:bodyPr/>
    <a:lstStyle/>
    <a:p>
      <a:pPr>
        <a:defRPr>
          <a:solidFill>
            <a:schemeClr val="tx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tr-T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r>
              <a:rPr lang="tr-TR"/>
              <a:t>Doğrulama Setinde MCC Analizi</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lineChart>
        <c:grouping val="standard"/>
        <c:varyColors val="0"/>
        <c:ser>
          <c:idx val="1"/>
          <c:order val="0"/>
          <c:tx>
            <c:strRef>
              <c:f>'Validation Metrics'!$P$1</c:f>
              <c:strCache>
                <c:ptCount val="1"/>
                <c:pt idx="0">
                  <c:v>MCC</c:v>
                </c:pt>
              </c:strCache>
            </c:strRef>
          </c:tx>
          <c:spPr>
            <a:ln w="28575" cap="rnd">
              <a:solidFill>
                <a:schemeClr val="accent2"/>
              </a:solidFill>
              <a:round/>
            </a:ln>
            <a:effectLst/>
          </c:spPr>
          <c:marker>
            <c:symbol val="none"/>
          </c:marker>
          <c:val>
            <c:numRef>
              <c:f>'Validation Metrics'!$P$2:$P$21</c:f>
              <c:numCache>
                <c:formatCode>General</c:formatCode>
                <c:ptCount val="20"/>
                <c:pt idx="0">
                  <c:v>0.69680570101713779</c:v>
                </c:pt>
                <c:pt idx="1">
                  <c:v>0.64462524767048435</c:v>
                </c:pt>
                <c:pt idx="2">
                  <c:v>0.79044495316140706</c:v>
                </c:pt>
                <c:pt idx="3">
                  <c:v>0.73488689069231639</c:v>
                </c:pt>
                <c:pt idx="4">
                  <c:v>0.73506366777580068</c:v>
                </c:pt>
                <c:pt idx="5">
                  <c:v>0.79939582237712603</c:v>
                </c:pt>
                <c:pt idx="6">
                  <c:v>0.74878255656474102</c:v>
                </c:pt>
                <c:pt idx="7">
                  <c:v>0.79328198624202517</c:v>
                </c:pt>
                <c:pt idx="8">
                  <c:v>0.823698162839404</c:v>
                </c:pt>
                <c:pt idx="9">
                  <c:v>0.82728948980667549</c:v>
                </c:pt>
                <c:pt idx="10">
                  <c:v>0.80966671377229094</c:v>
                </c:pt>
                <c:pt idx="11">
                  <c:v>0.82057910925804944</c:v>
                </c:pt>
                <c:pt idx="12">
                  <c:v>0.83468806673604945</c:v>
                </c:pt>
                <c:pt idx="13">
                  <c:v>0.83676449803682829</c:v>
                </c:pt>
                <c:pt idx="14">
                  <c:v>0.79034990736835176</c:v>
                </c:pt>
                <c:pt idx="15">
                  <c:v>0.81381716085043099</c:v>
                </c:pt>
                <c:pt idx="16">
                  <c:v>0.81922986236381268</c:v>
                </c:pt>
                <c:pt idx="17">
                  <c:v>0.81316096190649678</c:v>
                </c:pt>
                <c:pt idx="18">
                  <c:v>0.85742977759969674</c:v>
                </c:pt>
                <c:pt idx="19">
                  <c:v>0.8507513857706549</c:v>
                </c:pt>
              </c:numCache>
            </c:numRef>
          </c:val>
          <c:smooth val="0"/>
          <c:extLst>
            <c:ext xmlns:c16="http://schemas.microsoft.com/office/drawing/2014/chart" uri="{C3380CC4-5D6E-409C-BE32-E72D297353CC}">
              <c16:uniqueId val="{00000001-6DB9-490F-9F41-0FC89B6B050B}"/>
            </c:ext>
          </c:extLst>
        </c:ser>
        <c:ser>
          <c:idx val="0"/>
          <c:order val="1"/>
          <c:tx>
            <c:strRef>
              <c:f>'Validation Metrics'!$H$1</c:f>
              <c:strCache>
                <c:ptCount val="1"/>
                <c:pt idx="0">
                  <c:v>*MCC</c:v>
                </c:pt>
              </c:strCache>
            </c:strRef>
          </c:tx>
          <c:spPr>
            <a:ln w="28575" cap="rnd">
              <a:solidFill>
                <a:schemeClr val="accent1"/>
              </a:solidFill>
              <a:round/>
            </a:ln>
            <a:effectLst/>
          </c:spPr>
          <c:marker>
            <c:symbol val="none"/>
          </c:marker>
          <c:val>
            <c:numRef>
              <c:f>'Validation Metrics'!$H$2:$H$21</c:f>
              <c:numCache>
                <c:formatCode>General</c:formatCode>
                <c:ptCount val="20"/>
                <c:pt idx="0">
                  <c:v>0.66013872718864786</c:v>
                </c:pt>
                <c:pt idx="1">
                  <c:v>0.75670534255735511</c:v>
                </c:pt>
                <c:pt idx="2">
                  <c:v>0.79771678606776819</c:v>
                </c:pt>
                <c:pt idx="3">
                  <c:v>0.81283663487750324</c:v>
                </c:pt>
                <c:pt idx="4">
                  <c:v>0.81890995897388141</c:v>
                </c:pt>
                <c:pt idx="5">
                  <c:v>0.83447931643473905</c:v>
                </c:pt>
                <c:pt idx="6">
                  <c:v>0.84077609052952662</c:v>
                </c:pt>
                <c:pt idx="7">
                  <c:v>0.85009962688788099</c:v>
                </c:pt>
                <c:pt idx="8">
                  <c:v>0.8471596405104781</c:v>
                </c:pt>
                <c:pt idx="9">
                  <c:v>0.84698087922776888</c:v>
                </c:pt>
                <c:pt idx="10">
                  <c:v>0.86932747958438616</c:v>
                </c:pt>
                <c:pt idx="11">
                  <c:v>0.85961008177621767</c:v>
                </c:pt>
                <c:pt idx="12">
                  <c:v>0.86893330995558016</c:v>
                </c:pt>
                <c:pt idx="13">
                  <c:v>0.87224987542529986</c:v>
                </c:pt>
                <c:pt idx="14">
                  <c:v>0.87201126240608329</c:v>
                </c:pt>
                <c:pt idx="15">
                  <c:v>0.87832401783283354</c:v>
                </c:pt>
                <c:pt idx="16">
                  <c:v>0.88162890634385149</c:v>
                </c:pt>
                <c:pt idx="17">
                  <c:v>0.87562958510280864</c:v>
                </c:pt>
                <c:pt idx="18">
                  <c:v>0.86594302185088345</c:v>
                </c:pt>
                <c:pt idx="19">
                  <c:v>0.8784750871753757</c:v>
                </c:pt>
              </c:numCache>
            </c:numRef>
          </c:val>
          <c:smooth val="0"/>
          <c:extLst>
            <c:ext xmlns:c16="http://schemas.microsoft.com/office/drawing/2014/chart" uri="{C3380CC4-5D6E-409C-BE32-E72D297353CC}">
              <c16:uniqueId val="{00000000-6DB9-490F-9F41-0FC89B6B050B}"/>
            </c:ext>
          </c:extLst>
        </c:ser>
        <c:dLbls>
          <c:showLegendKey val="0"/>
          <c:showVal val="0"/>
          <c:showCatName val="0"/>
          <c:showSerName val="0"/>
          <c:showPercent val="0"/>
          <c:showBubbleSize val="0"/>
        </c:dLbls>
        <c:smooth val="0"/>
        <c:axId val="934271791"/>
        <c:axId val="934274191"/>
      </c:lineChart>
      <c:catAx>
        <c:axId val="93427179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934274191"/>
        <c:crosses val="autoZero"/>
        <c:auto val="1"/>
        <c:lblAlgn val="ctr"/>
        <c:lblOffset val="100"/>
        <c:noMultiLvlLbl val="0"/>
      </c:catAx>
      <c:valAx>
        <c:axId val="93427419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93427179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legend>
    <c:plotVisOnly val="1"/>
    <c:dispBlanksAs val="gap"/>
    <c:showDLblsOverMax val="0"/>
  </c:chart>
  <c:spPr>
    <a:noFill/>
    <a:ln>
      <a:noFill/>
    </a:ln>
    <a:effectLst/>
  </c:spPr>
  <c:txPr>
    <a:bodyPr/>
    <a:lstStyle/>
    <a:p>
      <a:pPr>
        <a:defRPr>
          <a:solidFill>
            <a:schemeClr val="tx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jpeg>
</file>

<file path=ppt/media/image11.jpeg>
</file>

<file path=ppt/media/image12.jpeg>
</file>

<file path=ppt/media/image13.jpg>
</file>

<file path=ppt/media/image14.jpg>
</file>

<file path=ppt/media/image15.jpg>
</file>

<file path=ppt/media/image16.jpg>
</file>

<file path=ppt/media/image17.jp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826C3C-8BF7-4914-8429-B4BF309D8711}" type="datetimeFigureOut">
              <a:rPr lang="tr-TR" smtClean="0"/>
              <a:t>21.02.2025</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A4015D-C307-4B03-A001-258CAB450F8B}" type="slidenum">
              <a:rPr lang="tr-TR" smtClean="0"/>
              <a:t>‹#›</a:t>
            </a:fld>
            <a:endParaRPr lang="tr-TR"/>
          </a:p>
        </p:txBody>
      </p:sp>
    </p:spTree>
    <p:extLst>
      <p:ext uri="{BB962C8B-B14F-4D97-AF65-F5344CB8AC3E}">
        <p14:creationId xmlns:p14="http://schemas.microsoft.com/office/powerpoint/2010/main" val="29000298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FEA4015D-C307-4B03-A001-258CAB450F8B}" type="slidenum">
              <a:rPr lang="tr-TR" smtClean="0"/>
              <a:t>1</a:t>
            </a:fld>
            <a:endParaRPr lang="tr-TR"/>
          </a:p>
        </p:txBody>
      </p:sp>
    </p:spTree>
    <p:extLst>
      <p:ext uri="{BB962C8B-B14F-4D97-AF65-F5344CB8AC3E}">
        <p14:creationId xmlns:p14="http://schemas.microsoft.com/office/powerpoint/2010/main" val="1265055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FEA4015D-C307-4B03-A001-258CAB450F8B}" type="slidenum">
              <a:rPr lang="tr-TR" smtClean="0"/>
              <a:t>3</a:t>
            </a:fld>
            <a:endParaRPr lang="tr-TR"/>
          </a:p>
        </p:txBody>
      </p:sp>
    </p:spTree>
    <p:extLst>
      <p:ext uri="{BB962C8B-B14F-4D97-AF65-F5344CB8AC3E}">
        <p14:creationId xmlns:p14="http://schemas.microsoft.com/office/powerpoint/2010/main" val="136354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a:t>I:130 atıf</a:t>
            </a:r>
          </a:p>
        </p:txBody>
      </p:sp>
      <p:sp>
        <p:nvSpPr>
          <p:cNvPr id="4" name="Slayt Numarası Yer Tutucusu 3"/>
          <p:cNvSpPr>
            <a:spLocks noGrp="1"/>
          </p:cNvSpPr>
          <p:nvPr>
            <p:ph type="sldNum" sz="quarter" idx="5"/>
          </p:nvPr>
        </p:nvSpPr>
        <p:spPr/>
        <p:txBody>
          <a:bodyPr/>
          <a:lstStyle/>
          <a:p>
            <a:fld id="{FEA4015D-C307-4B03-A001-258CAB450F8B}" type="slidenum">
              <a:rPr lang="tr-TR" smtClean="0"/>
              <a:t>6</a:t>
            </a:fld>
            <a:endParaRPr lang="tr-TR"/>
          </a:p>
        </p:txBody>
      </p:sp>
    </p:spTree>
    <p:extLst>
      <p:ext uri="{BB962C8B-B14F-4D97-AF65-F5344CB8AC3E}">
        <p14:creationId xmlns:p14="http://schemas.microsoft.com/office/powerpoint/2010/main" val="36367480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3967AC-30A8-9196-0401-4296A7639911}"/>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C521162B-7253-ED7D-F598-04D61774D759}"/>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C0E3B069-B345-6288-6578-F392A284FB2E}"/>
              </a:ext>
            </a:extLst>
          </p:cNvPr>
          <p:cNvSpPr>
            <a:spLocks noGrp="1"/>
          </p:cNvSpPr>
          <p:nvPr>
            <p:ph type="body" idx="1"/>
          </p:nvPr>
        </p:nvSpPr>
        <p:spPr/>
        <p:txBody>
          <a:bodyPr/>
          <a:lstStyle/>
          <a:p>
            <a:r>
              <a:rPr lang="tr-TR" dirty="0"/>
              <a:t>93 atıf</a:t>
            </a:r>
          </a:p>
        </p:txBody>
      </p:sp>
      <p:sp>
        <p:nvSpPr>
          <p:cNvPr id="4" name="Slayt Numarası Yer Tutucusu 3">
            <a:extLst>
              <a:ext uri="{FF2B5EF4-FFF2-40B4-BE49-F238E27FC236}">
                <a16:creationId xmlns:a16="http://schemas.microsoft.com/office/drawing/2014/main" id="{937683FE-54D9-4B11-A94A-A9BBBCF90BED}"/>
              </a:ext>
            </a:extLst>
          </p:cNvPr>
          <p:cNvSpPr>
            <a:spLocks noGrp="1"/>
          </p:cNvSpPr>
          <p:nvPr>
            <p:ph type="sldNum" sz="quarter" idx="5"/>
          </p:nvPr>
        </p:nvSpPr>
        <p:spPr/>
        <p:txBody>
          <a:bodyPr/>
          <a:lstStyle/>
          <a:p>
            <a:fld id="{FEA4015D-C307-4B03-A001-258CAB450F8B}" type="slidenum">
              <a:rPr lang="tr-TR" smtClean="0"/>
              <a:t>7</a:t>
            </a:fld>
            <a:endParaRPr lang="tr-TR"/>
          </a:p>
        </p:txBody>
      </p:sp>
    </p:spTree>
    <p:extLst>
      <p:ext uri="{BB962C8B-B14F-4D97-AF65-F5344CB8AC3E}">
        <p14:creationId xmlns:p14="http://schemas.microsoft.com/office/powerpoint/2010/main" val="852800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7B07DA-E853-DF9C-BD7F-316EC89E18AA}"/>
            </a:ext>
          </a:extLst>
        </p:cNvPr>
        <p:cNvGrpSpPr/>
        <p:nvPr/>
      </p:nvGrpSpPr>
      <p:grpSpPr>
        <a:xfrm>
          <a:off x="0" y="0"/>
          <a:ext cx="0" cy="0"/>
          <a:chOff x="0" y="0"/>
          <a:chExt cx="0" cy="0"/>
        </a:xfrm>
      </p:grpSpPr>
      <p:sp>
        <p:nvSpPr>
          <p:cNvPr id="2" name="Slayt Resmi Yer Tutucusu 1">
            <a:extLst>
              <a:ext uri="{FF2B5EF4-FFF2-40B4-BE49-F238E27FC236}">
                <a16:creationId xmlns:a16="http://schemas.microsoft.com/office/drawing/2014/main" id="{A1744FD2-325F-34AD-D212-DE9A92F73FBA}"/>
              </a:ext>
            </a:extLst>
          </p:cNvPr>
          <p:cNvSpPr>
            <a:spLocks noGrp="1" noRot="1" noChangeAspect="1"/>
          </p:cNvSpPr>
          <p:nvPr>
            <p:ph type="sldImg"/>
          </p:nvPr>
        </p:nvSpPr>
        <p:spPr/>
      </p:sp>
      <p:sp>
        <p:nvSpPr>
          <p:cNvPr id="3" name="Not Yer Tutucusu 2">
            <a:extLst>
              <a:ext uri="{FF2B5EF4-FFF2-40B4-BE49-F238E27FC236}">
                <a16:creationId xmlns:a16="http://schemas.microsoft.com/office/drawing/2014/main" id="{27BC879E-6065-D47A-6B89-765AFB71A2D2}"/>
              </a:ext>
            </a:extLst>
          </p:cNvPr>
          <p:cNvSpPr>
            <a:spLocks noGrp="1"/>
          </p:cNvSpPr>
          <p:nvPr>
            <p:ph type="body" idx="1"/>
          </p:nvPr>
        </p:nvSpPr>
        <p:spPr/>
        <p:txBody>
          <a:bodyPr/>
          <a:lstStyle/>
          <a:p>
            <a:r>
              <a:rPr lang="tr-TR" dirty="0"/>
              <a:t>122 atıf</a:t>
            </a:r>
          </a:p>
        </p:txBody>
      </p:sp>
      <p:sp>
        <p:nvSpPr>
          <p:cNvPr id="4" name="Slayt Numarası Yer Tutucusu 3">
            <a:extLst>
              <a:ext uri="{FF2B5EF4-FFF2-40B4-BE49-F238E27FC236}">
                <a16:creationId xmlns:a16="http://schemas.microsoft.com/office/drawing/2014/main" id="{F5E0AD44-E000-2C7A-4DB4-8D42FEB076A1}"/>
              </a:ext>
            </a:extLst>
          </p:cNvPr>
          <p:cNvSpPr>
            <a:spLocks noGrp="1"/>
          </p:cNvSpPr>
          <p:nvPr>
            <p:ph type="sldNum" sz="quarter" idx="5"/>
          </p:nvPr>
        </p:nvSpPr>
        <p:spPr/>
        <p:txBody>
          <a:bodyPr/>
          <a:lstStyle/>
          <a:p>
            <a:fld id="{FEA4015D-C307-4B03-A001-258CAB450F8B}" type="slidenum">
              <a:rPr lang="tr-TR" smtClean="0"/>
              <a:t>8</a:t>
            </a:fld>
            <a:endParaRPr lang="tr-TR"/>
          </a:p>
        </p:txBody>
      </p:sp>
    </p:spTree>
    <p:extLst>
      <p:ext uri="{BB962C8B-B14F-4D97-AF65-F5344CB8AC3E}">
        <p14:creationId xmlns:p14="http://schemas.microsoft.com/office/powerpoint/2010/main" val="3478550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FEA4015D-C307-4B03-A001-258CAB450F8B}" type="slidenum">
              <a:rPr lang="tr-TR" smtClean="0"/>
              <a:t>14</a:t>
            </a:fld>
            <a:endParaRPr lang="tr-TR"/>
          </a:p>
        </p:txBody>
      </p:sp>
    </p:spTree>
    <p:extLst>
      <p:ext uri="{BB962C8B-B14F-4D97-AF65-F5344CB8AC3E}">
        <p14:creationId xmlns:p14="http://schemas.microsoft.com/office/powerpoint/2010/main" val="25564717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dirty="0"/>
              <a:t>Monet’nin fırça darbeleri, ışık kullanımı ve yumuşak renk geçişleri, özellikle gökyüzü ve doğa sahnelerinde belirgin olur. Görselde de gökyüzü bölgesi tamamen Monet’ye atanmış (%100 olasılık). Bu, modelin gökyüzündeki yumuşak geçişleri Monet’nin tarzına benzettiğini gösteriyor.</a:t>
            </a:r>
          </a:p>
          <a:p>
            <a:endParaRPr lang="tr-TR" dirty="0"/>
          </a:p>
          <a:p>
            <a:r>
              <a:rPr lang="tr-TR" dirty="0"/>
              <a:t>Van Gogh’un belirgin, yönlü fırça darbeleri ve dokulu yüzeyleri vardır. Tablonun bazı kısımlarında, özellikle tepe üzerindeki detaylarda dokulu fırça darbelerine benziyor olabilir.</a:t>
            </a:r>
          </a:p>
          <a:p>
            <a:endParaRPr lang="tr-TR" dirty="0"/>
          </a:p>
          <a:p>
            <a:r>
              <a:rPr lang="tr-TR" dirty="0" err="1"/>
              <a:t>Dalí’nin</a:t>
            </a:r>
            <a:r>
              <a:rPr lang="tr-TR" dirty="0"/>
              <a:t> eserleri gerçeküstü ve eriyen formlara sahip olmasına rağmen, model bazı bölümleri ona yakın bulmuş. Muhtemelen gökyüzündeki yumuşak, akıcı fırça darbelerini </a:t>
            </a:r>
            <a:r>
              <a:rPr lang="tr-TR" dirty="0" err="1"/>
              <a:t>Dalí’nin</a:t>
            </a:r>
            <a:r>
              <a:rPr lang="tr-TR" dirty="0"/>
              <a:t> eriyen nesnelerine benzetmiş olabilir. Ancak bu, Monet ve Van Gogh’un empresyonist dokularıyla daha az uyumlu bir eşleşme.</a:t>
            </a:r>
          </a:p>
          <a:p>
            <a:endParaRPr lang="tr-TR" dirty="0"/>
          </a:p>
          <a:p>
            <a:r>
              <a:rPr lang="tr-TR" dirty="0"/>
              <a:t>Dürer, Rönesans dönemine ait ve genellikle ince detaylarla işlenmiş gravürleriyle tanınır. Bu tablo, empresyonist bir teknikle yapıldığı için, model yalnızca birkaç küçük bölgeyi </a:t>
            </a:r>
            <a:r>
              <a:rPr lang="tr-TR" dirty="0" err="1"/>
              <a:t>Dürer’in</a:t>
            </a:r>
            <a:r>
              <a:rPr lang="tr-TR" dirty="0"/>
              <a:t> tarzına benzetmiş olabilir</a:t>
            </a:r>
          </a:p>
          <a:p>
            <a:endParaRPr lang="tr-TR" dirty="0"/>
          </a:p>
          <a:p>
            <a:r>
              <a:rPr lang="tr-TR" dirty="0"/>
              <a:t>Picasso'nun tarzı genellikle keskin, geometrik ve parçalanmış formlara dayanır. Bu tablo ise daha doğal ve organik fırça darbelerine sahip, bu yüzden model Picasso’yu çok düşük olasılıkla eşleştirmiş.</a:t>
            </a:r>
          </a:p>
        </p:txBody>
      </p:sp>
      <p:sp>
        <p:nvSpPr>
          <p:cNvPr id="4" name="Slayt Numarası Yer Tutucusu 3"/>
          <p:cNvSpPr>
            <a:spLocks noGrp="1"/>
          </p:cNvSpPr>
          <p:nvPr>
            <p:ph type="sldNum" sz="quarter" idx="5"/>
          </p:nvPr>
        </p:nvSpPr>
        <p:spPr/>
        <p:txBody>
          <a:bodyPr/>
          <a:lstStyle/>
          <a:p>
            <a:fld id="{FEA4015D-C307-4B03-A001-258CAB450F8B}" type="slidenum">
              <a:rPr lang="tr-TR" smtClean="0"/>
              <a:t>21</a:t>
            </a:fld>
            <a:endParaRPr lang="tr-TR"/>
          </a:p>
        </p:txBody>
      </p:sp>
    </p:spTree>
    <p:extLst>
      <p:ext uri="{BB962C8B-B14F-4D97-AF65-F5344CB8AC3E}">
        <p14:creationId xmlns:p14="http://schemas.microsoft.com/office/powerpoint/2010/main" val="2181868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r>
              <a:rPr lang="tr-TR" b="1" dirty="0"/>
              <a:t>Salvador </a:t>
            </a:r>
            <a:r>
              <a:rPr lang="tr-TR" b="1" dirty="0" err="1"/>
              <a:t>Dalí’nin</a:t>
            </a:r>
            <a:r>
              <a:rPr lang="tr-TR" b="1" dirty="0"/>
              <a:t> %86 gibi çok yüksek bir oranla baskın olduğu görülüyor.</a:t>
            </a:r>
            <a:r>
              <a:rPr lang="tr-TR" dirty="0"/>
              <a:t> Bu, bölgedeki detayların sürrealist unsurlar taşıdığına işaret edebilir. </a:t>
            </a:r>
            <a:r>
              <a:rPr lang="tr-TR" dirty="0" err="1"/>
              <a:t>Dalí’nin</a:t>
            </a:r>
            <a:r>
              <a:rPr lang="tr-TR" dirty="0"/>
              <a:t> tarzında keskin hatlar, güçlü kontrastlar ve sıra dışı şekiller sık görülür.</a:t>
            </a:r>
          </a:p>
          <a:p>
            <a:r>
              <a:rPr lang="tr-TR" dirty="0"/>
              <a:t>Sarı </a:t>
            </a:r>
            <a:r>
              <a:rPr lang="tr-TR" dirty="0" err="1"/>
              <a:t>Bölge:</a:t>
            </a:r>
            <a:r>
              <a:rPr lang="tr-TR" b="1" dirty="0" err="1"/>
              <a:t>Pablo</a:t>
            </a:r>
            <a:r>
              <a:rPr lang="tr-TR" b="1" dirty="0"/>
              <a:t> Picasso’nun %89 ile çok baskın olması</a:t>
            </a:r>
            <a:r>
              <a:rPr lang="tr-TR" dirty="0"/>
              <a:t>, burada </a:t>
            </a:r>
            <a:r>
              <a:rPr lang="tr-TR" b="1" dirty="0" err="1"/>
              <a:t>kübozmin</a:t>
            </a:r>
            <a:r>
              <a:rPr lang="tr-TR" dirty="0"/>
              <a:t> etkisinin yoğun olduğunu gösteriyor. Keskin hatlar, geometrik formlar ve parçalı kompozisyonlar Picasso’nun en belirgin özellikleridir.</a:t>
            </a:r>
          </a:p>
          <a:p>
            <a:r>
              <a:rPr lang="tr-TR" b="1" dirty="0"/>
              <a:t>Yeşil Bölge (Claude Monet - %78, Salvador </a:t>
            </a:r>
            <a:r>
              <a:rPr lang="tr-TR" b="1" dirty="0" err="1"/>
              <a:t>Dalí</a:t>
            </a:r>
            <a:r>
              <a:rPr lang="tr-TR" b="1" dirty="0"/>
              <a:t> - %18, Vincent </a:t>
            </a:r>
            <a:r>
              <a:rPr lang="tr-TR" b="1" dirty="0" err="1"/>
              <a:t>van</a:t>
            </a:r>
            <a:r>
              <a:rPr lang="tr-TR" b="1" dirty="0"/>
              <a:t> Gogh - %02, Pablo Picasso - %01, Albrecht Dürer - %01)</a:t>
            </a:r>
          </a:p>
          <a:p>
            <a:pPr>
              <a:buFont typeface="Arial" panose="020B0604020202020204" pitchFamily="34" charset="0"/>
              <a:buChar char="•"/>
            </a:pPr>
            <a:r>
              <a:rPr lang="tr-TR" b="1" dirty="0"/>
              <a:t>Claude Monet %78 ile baskın.</a:t>
            </a:r>
            <a:r>
              <a:rPr lang="tr-TR" dirty="0"/>
              <a:t> Bu, bölgede Monet’nin izlenimci (</a:t>
            </a:r>
            <a:r>
              <a:rPr lang="tr-TR" dirty="0" err="1"/>
              <a:t>impressionist</a:t>
            </a:r>
            <a:r>
              <a:rPr lang="tr-TR" dirty="0"/>
              <a:t>) tarzının güçlü olduğunu gösteriyor. Yumuşak renk geçişleri, ışığın etkilerini hissettiren dokular olabilir.</a:t>
            </a:r>
          </a:p>
          <a:p>
            <a:r>
              <a:rPr lang="tr-TR" dirty="0"/>
              <a:t>Mavi Bölge </a:t>
            </a:r>
            <a:r>
              <a:rPr lang="tr-TR" b="1" dirty="0"/>
              <a:t>Claude Monet %45 ile baskın</a:t>
            </a:r>
            <a:r>
              <a:rPr lang="tr-TR" dirty="0"/>
              <a:t>, yani burada izlenimci (</a:t>
            </a:r>
            <a:r>
              <a:rPr lang="tr-TR" dirty="0" err="1"/>
              <a:t>impressionist</a:t>
            </a:r>
            <a:r>
              <a:rPr lang="tr-TR" dirty="0"/>
              <a:t>) renk kullanımı ve ışık oyunları belirgin.</a:t>
            </a:r>
          </a:p>
        </p:txBody>
      </p:sp>
      <p:sp>
        <p:nvSpPr>
          <p:cNvPr id="4" name="Slayt Numarası Yer Tutucusu 3"/>
          <p:cNvSpPr>
            <a:spLocks noGrp="1"/>
          </p:cNvSpPr>
          <p:nvPr>
            <p:ph type="sldNum" sz="quarter" idx="5"/>
          </p:nvPr>
        </p:nvSpPr>
        <p:spPr/>
        <p:txBody>
          <a:bodyPr/>
          <a:lstStyle/>
          <a:p>
            <a:fld id="{FEA4015D-C307-4B03-A001-258CAB450F8B}" type="slidenum">
              <a:rPr lang="tr-TR" smtClean="0"/>
              <a:t>22</a:t>
            </a:fld>
            <a:endParaRPr lang="tr-TR"/>
          </a:p>
        </p:txBody>
      </p:sp>
    </p:spTree>
    <p:extLst>
      <p:ext uri="{BB962C8B-B14F-4D97-AF65-F5344CB8AC3E}">
        <p14:creationId xmlns:p14="http://schemas.microsoft.com/office/powerpoint/2010/main" val="2828842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BD0A78A-033D-24E9-FA80-F53E8372328A}"/>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476FA6B4-0FB2-FEEA-C03A-351EF6F664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34A082E9-C85F-02E3-84D6-6CA3CF4BCC57}"/>
              </a:ext>
            </a:extLst>
          </p:cNvPr>
          <p:cNvSpPr>
            <a:spLocks noGrp="1"/>
          </p:cNvSpPr>
          <p:nvPr>
            <p:ph type="dt" sz="half" idx="10"/>
          </p:nvPr>
        </p:nvSpPr>
        <p:spPr/>
        <p:txBody>
          <a:bodyPr/>
          <a:lstStyle/>
          <a:p>
            <a:fld id="{8B0A05E9-F9E5-47FB-A239-C7CC2BA07E7A}" type="datetime1">
              <a:rPr lang="tr-TR" smtClean="0"/>
              <a:t>21.02.2025</a:t>
            </a:fld>
            <a:endParaRPr lang="tr-TR"/>
          </a:p>
        </p:txBody>
      </p:sp>
      <p:sp>
        <p:nvSpPr>
          <p:cNvPr id="5" name="Alt Bilgi Yer Tutucusu 4">
            <a:extLst>
              <a:ext uri="{FF2B5EF4-FFF2-40B4-BE49-F238E27FC236}">
                <a16:creationId xmlns:a16="http://schemas.microsoft.com/office/drawing/2014/main" id="{5604FB0A-3DD5-B3E4-55C9-BF64520BDDB4}"/>
              </a:ext>
            </a:extLst>
          </p:cNvPr>
          <p:cNvSpPr>
            <a:spLocks noGrp="1"/>
          </p:cNvSpPr>
          <p:nvPr>
            <p:ph type="ftr" sz="quarter" idx="11"/>
          </p:nvPr>
        </p:nvSpPr>
        <p:spPr/>
        <p:txBody>
          <a:bodyPr/>
          <a:lstStyle/>
          <a:p>
            <a:r>
              <a:rPr lang="tr-TR"/>
              <a:t>21-23 Şubat 2025, İzmir</a:t>
            </a:r>
          </a:p>
        </p:txBody>
      </p:sp>
      <p:sp>
        <p:nvSpPr>
          <p:cNvPr id="6" name="Slayt Numarası Yer Tutucusu 5">
            <a:extLst>
              <a:ext uri="{FF2B5EF4-FFF2-40B4-BE49-F238E27FC236}">
                <a16:creationId xmlns:a16="http://schemas.microsoft.com/office/drawing/2014/main" id="{511E2654-DC86-4EAE-B612-3CA278B7468E}"/>
              </a:ext>
            </a:extLst>
          </p:cNvPr>
          <p:cNvSpPr>
            <a:spLocks noGrp="1"/>
          </p:cNvSpPr>
          <p:nvPr>
            <p:ph type="sldNum" sz="quarter" idx="12"/>
          </p:nvPr>
        </p:nvSpPr>
        <p:spPr/>
        <p:txBody>
          <a:bodyPr/>
          <a:lstStyle/>
          <a:p>
            <a:fld id="{DC3269D6-51DD-4DE8-B513-A3C4E9A09D86}" type="slidenum">
              <a:rPr lang="tr-TR" smtClean="0"/>
              <a:t>‹#›</a:t>
            </a:fld>
            <a:endParaRPr lang="tr-TR"/>
          </a:p>
        </p:txBody>
      </p:sp>
    </p:spTree>
    <p:extLst>
      <p:ext uri="{BB962C8B-B14F-4D97-AF65-F5344CB8AC3E}">
        <p14:creationId xmlns:p14="http://schemas.microsoft.com/office/powerpoint/2010/main" val="3866714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2C38D35-CB38-976E-D055-6DE927FE9380}"/>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6B3495FF-E869-DBD2-07F3-79E10CF43919}"/>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5ECCD7A3-E76E-D5BB-785E-B3F03B8EA63D}"/>
              </a:ext>
            </a:extLst>
          </p:cNvPr>
          <p:cNvSpPr>
            <a:spLocks noGrp="1"/>
          </p:cNvSpPr>
          <p:nvPr>
            <p:ph type="dt" sz="half" idx="10"/>
          </p:nvPr>
        </p:nvSpPr>
        <p:spPr/>
        <p:txBody>
          <a:bodyPr/>
          <a:lstStyle/>
          <a:p>
            <a:fld id="{311A57DF-5FD3-4CB3-A6DB-34FC0E7D9767}" type="datetime1">
              <a:rPr lang="tr-TR" smtClean="0"/>
              <a:t>21.02.2025</a:t>
            </a:fld>
            <a:endParaRPr lang="tr-TR"/>
          </a:p>
        </p:txBody>
      </p:sp>
      <p:sp>
        <p:nvSpPr>
          <p:cNvPr id="5" name="Alt Bilgi Yer Tutucusu 4">
            <a:extLst>
              <a:ext uri="{FF2B5EF4-FFF2-40B4-BE49-F238E27FC236}">
                <a16:creationId xmlns:a16="http://schemas.microsoft.com/office/drawing/2014/main" id="{C30330F0-5F9A-63A2-9E76-5111CB955AE9}"/>
              </a:ext>
            </a:extLst>
          </p:cNvPr>
          <p:cNvSpPr>
            <a:spLocks noGrp="1"/>
          </p:cNvSpPr>
          <p:nvPr>
            <p:ph type="ftr" sz="quarter" idx="11"/>
          </p:nvPr>
        </p:nvSpPr>
        <p:spPr/>
        <p:txBody>
          <a:bodyPr/>
          <a:lstStyle/>
          <a:p>
            <a:r>
              <a:rPr lang="tr-TR"/>
              <a:t>21-23 Şubat 2025, İzmir</a:t>
            </a:r>
          </a:p>
        </p:txBody>
      </p:sp>
      <p:sp>
        <p:nvSpPr>
          <p:cNvPr id="6" name="Slayt Numarası Yer Tutucusu 5">
            <a:extLst>
              <a:ext uri="{FF2B5EF4-FFF2-40B4-BE49-F238E27FC236}">
                <a16:creationId xmlns:a16="http://schemas.microsoft.com/office/drawing/2014/main" id="{8CA247AB-B476-4845-6DD1-F2B9826326DB}"/>
              </a:ext>
            </a:extLst>
          </p:cNvPr>
          <p:cNvSpPr>
            <a:spLocks noGrp="1"/>
          </p:cNvSpPr>
          <p:nvPr>
            <p:ph type="sldNum" sz="quarter" idx="12"/>
          </p:nvPr>
        </p:nvSpPr>
        <p:spPr/>
        <p:txBody>
          <a:bodyPr/>
          <a:lstStyle/>
          <a:p>
            <a:fld id="{DC3269D6-51DD-4DE8-B513-A3C4E9A09D86}" type="slidenum">
              <a:rPr lang="tr-TR" smtClean="0"/>
              <a:t>‹#›</a:t>
            </a:fld>
            <a:endParaRPr lang="tr-TR"/>
          </a:p>
        </p:txBody>
      </p:sp>
    </p:spTree>
    <p:extLst>
      <p:ext uri="{BB962C8B-B14F-4D97-AF65-F5344CB8AC3E}">
        <p14:creationId xmlns:p14="http://schemas.microsoft.com/office/powerpoint/2010/main" val="4171625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705EBC34-BFAE-597B-B0B6-666F1EA80F5E}"/>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9141B0B1-32B8-04F4-CBE4-732B94E6B78E}"/>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A85665B8-4451-A507-CE1F-36A192521E3E}"/>
              </a:ext>
            </a:extLst>
          </p:cNvPr>
          <p:cNvSpPr>
            <a:spLocks noGrp="1"/>
          </p:cNvSpPr>
          <p:nvPr>
            <p:ph type="dt" sz="half" idx="10"/>
          </p:nvPr>
        </p:nvSpPr>
        <p:spPr/>
        <p:txBody>
          <a:bodyPr/>
          <a:lstStyle/>
          <a:p>
            <a:fld id="{6511FC2F-A0F1-43C7-9370-671F6780F8DE}" type="datetime1">
              <a:rPr lang="tr-TR" smtClean="0"/>
              <a:t>21.02.2025</a:t>
            </a:fld>
            <a:endParaRPr lang="tr-TR"/>
          </a:p>
        </p:txBody>
      </p:sp>
      <p:sp>
        <p:nvSpPr>
          <p:cNvPr id="5" name="Alt Bilgi Yer Tutucusu 4">
            <a:extLst>
              <a:ext uri="{FF2B5EF4-FFF2-40B4-BE49-F238E27FC236}">
                <a16:creationId xmlns:a16="http://schemas.microsoft.com/office/drawing/2014/main" id="{55BE4CB1-2E9E-B8FE-416C-B038A560259E}"/>
              </a:ext>
            </a:extLst>
          </p:cNvPr>
          <p:cNvSpPr>
            <a:spLocks noGrp="1"/>
          </p:cNvSpPr>
          <p:nvPr>
            <p:ph type="ftr" sz="quarter" idx="11"/>
          </p:nvPr>
        </p:nvSpPr>
        <p:spPr/>
        <p:txBody>
          <a:bodyPr/>
          <a:lstStyle/>
          <a:p>
            <a:r>
              <a:rPr lang="tr-TR"/>
              <a:t>21-23 Şubat 2025, İzmir</a:t>
            </a:r>
          </a:p>
        </p:txBody>
      </p:sp>
      <p:sp>
        <p:nvSpPr>
          <p:cNvPr id="6" name="Slayt Numarası Yer Tutucusu 5">
            <a:extLst>
              <a:ext uri="{FF2B5EF4-FFF2-40B4-BE49-F238E27FC236}">
                <a16:creationId xmlns:a16="http://schemas.microsoft.com/office/drawing/2014/main" id="{C771FEBC-7714-E155-D2DF-413C83AF46EB}"/>
              </a:ext>
            </a:extLst>
          </p:cNvPr>
          <p:cNvSpPr>
            <a:spLocks noGrp="1"/>
          </p:cNvSpPr>
          <p:nvPr>
            <p:ph type="sldNum" sz="quarter" idx="12"/>
          </p:nvPr>
        </p:nvSpPr>
        <p:spPr/>
        <p:txBody>
          <a:bodyPr/>
          <a:lstStyle/>
          <a:p>
            <a:fld id="{DC3269D6-51DD-4DE8-B513-A3C4E9A09D86}" type="slidenum">
              <a:rPr lang="tr-TR" smtClean="0"/>
              <a:t>‹#›</a:t>
            </a:fld>
            <a:endParaRPr lang="tr-TR"/>
          </a:p>
        </p:txBody>
      </p:sp>
    </p:spTree>
    <p:extLst>
      <p:ext uri="{BB962C8B-B14F-4D97-AF65-F5344CB8AC3E}">
        <p14:creationId xmlns:p14="http://schemas.microsoft.com/office/powerpoint/2010/main" val="1506840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5A949B8-D35D-800E-B9F1-048B3EDB631B}"/>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974DB821-14BB-EC76-3D2E-4DBBE77306C6}"/>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D5BA8835-8237-925C-1BF7-251BD809AC41}"/>
              </a:ext>
            </a:extLst>
          </p:cNvPr>
          <p:cNvSpPr>
            <a:spLocks noGrp="1"/>
          </p:cNvSpPr>
          <p:nvPr>
            <p:ph type="dt" sz="half" idx="10"/>
          </p:nvPr>
        </p:nvSpPr>
        <p:spPr/>
        <p:txBody>
          <a:bodyPr/>
          <a:lstStyle/>
          <a:p>
            <a:fld id="{E734700D-CDF2-4506-A399-8BE2FD95ACA8}" type="datetime1">
              <a:rPr lang="tr-TR" smtClean="0"/>
              <a:t>21.02.2025</a:t>
            </a:fld>
            <a:endParaRPr lang="tr-TR"/>
          </a:p>
        </p:txBody>
      </p:sp>
      <p:sp>
        <p:nvSpPr>
          <p:cNvPr id="5" name="Alt Bilgi Yer Tutucusu 4">
            <a:extLst>
              <a:ext uri="{FF2B5EF4-FFF2-40B4-BE49-F238E27FC236}">
                <a16:creationId xmlns:a16="http://schemas.microsoft.com/office/drawing/2014/main" id="{1F20FABD-7135-A10D-50CE-E45A04B63D7D}"/>
              </a:ext>
            </a:extLst>
          </p:cNvPr>
          <p:cNvSpPr>
            <a:spLocks noGrp="1"/>
          </p:cNvSpPr>
          <p:nvPr>
            <p:ph type="ftr" sz="quarter" idx="11"/>
          </p:nvPr>
        </p:nvSpPr>
        <p:spPr/>
        <p:txBody>
          <a:bodyPr/>
          <a:lstStyle/>
          <a:p>
            <a:r>
              <a:rPr lang="tr-TR"/>
              <a:t>21-23 Şubat 2025, İzmir</a:t>
            </a:r>
          </a:p>
        </p:txBody>
      </p:sp>
      <p:sp>
        <p:nvSpPr>
          <p:cNvPr id="6" name="Slayt Numarası Yer Tutucusu 5">
            <a:extLst>
              <a:ext uri="{FF2B5EF4-FFF2-40B4-BE49-F238E27FC236}">
                <a16:creationId xmlns:a16="http://schemas.microsoft.com/office/drawing/2014/main" id="{9985201A-FC15-E383-D772-E830EFD4510D}"/>
              </a:ext>
            </a:extLst>
          </p:cNvPr>
          <p:cNvSpPr>
            <a:spLocks noGrp="1"/>
          </p:cNvSpPr>
          <p:nvPr>
            <p:ph type="sldNum" sz="quarter" idx="12"/>
          </p:nvPr>
        </p:nvSpPr>
        <p:spPr/>
        <p:txBody>
          <a:bodyPr/>
          <a:lstStyle/>
          <a:p>
            <a:fld id="{DC3269D6-51DD-4DE8-B513-A3C4E9A09D86}" type="slidenum">
              <a:rPr lang="tr-TR" smtClean="0"/>
              <a:t>‹#›</a:t>
            </a:fld>
            <a:endParaRPr lang="tr-TR"/>
          </a:p>
        </p:txBody>
      </p:sp>
    </p:spTree>
    <p:extLst>
      <p:ext uri="{BB962C8B-B14F-4D97-AF65-F5344CB8AC3E}">
        <p14:creationId xmlns:p14="http://schemas.microsoft.com/office/powerpoint/2010/main" val="31062181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44122F2-A7C9-8D79-0C41-7A717C889D72}"/>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D3963155-CE45-AEE3-FA6F-0EB5FA7FEE1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CA42BF19-9963-5873-596D-5446C0FEE0CC}"/>
              </a:ext>
            </a:extLst>
          </p:cNvPr>
          <p:cNvSpPr>
            <a:spLocks noGrp="1"/>
          </p:cNvSpPr>
          <p:nvPr>
            <p:ph type="dt" sz="half" idx="10"/>
          </p:nvPr>
        </p:nvSpPr>
        <p:spPr/>
        <p:txBody>
          <a:bodyPr/>
          <a:lstStyle/>
          <a:p>
            <a:fld id="{3DE30DC0-55DA-478A-9D6E-4FE3810F9CC9}" type="datetime1">
              <a:rPr lang="tr-TR" smtClean="0"/>
              <a:t>21.02.2025</a:t>
            </a:fld>
            <a:endParaRPr lang="tr-TR"/>
          </a:p>
        </p:txBody>
      </p:sp>
      <p:sp>
        <p:nvSpPr>
          <p:cNvPr id="5" name="Alt Bilgi Yer Tutucusu 4">
            <a:extLst>
              <a:ext uri="{FF2B5EF4-FFF2-40B4-BE49-F238E27FC236}">
                <a16:creationId xmlns:a16="http://schemas.microsoft.com/office/drawing/2014/main" id="{D896C2E9-0B0F-CDC1-E161-ED80F83C622E}"/>
              </a:ext>
            </a:extLst>
          </p:cNvPr>
          <p:cNvSpPr>
            <a:spLocks noGrp="1"/>
          </p:cNvSpPr>
          <p:nvPr>
            <p:ph type="ftr" sz="quarter" idx="11"/>
          </p:nvPr>
        </p:nvSpPr>
        <p:spPr/>
        <p:txBody>
          <a:bodyPr/>
          <a:lstStyle/>
          <a:p>
            <a:r>
              <a:rPr lang="tr-TR"/>
              <a:t>21-23 Şubat 2025, İzmir</a:t>
            </a:r>
          </a:p>
        </p:txBody>
      </p:sp>
      <p:sp>
        <p:nvSpPr>
          <p:cNvPr id="6" name="Slayt Numarası Yer Tutucusu 5">
            <a:extLst>
              <a:ext uri="{FF2B5EF4-FFF2-40B4-BE49-F238E27FC236}">
                <a16:creationId xmlns:a16="http://schemas.microsoft.com/office/drawing/2014/main" id="{6808E826-4CEC-9267-E108-0703AA8DF3D1}"/>
              </a:ext>
            </a:extLst>
          </p:cNvPr>
          <p:cNvSpPr>
            <a:spLocks noGrp="1"/>
          </p:cNvSpPr>
          <p:nvPr>
            <p:ph type="sldNum" sz="quarter" idx="12"/>
          </p:nvPr>
        </p:nvSpPr>
        <p:spPr/>
        <p:txBody>
          <a:bodyPr/>
          <a:lstStyle/>
          <a:p>
            <a:fld id="{DC3269D6-51DD-4DE8-B513-A3C4E9A09D86}" type="slidenum">
              <a:rPr lang="tr-TR" smtClean="0"/>
              <a:t>‹#›</a:t>
            </a:fld>
            <a:endParaRPr lang="tr-TR"/>
          </a:p>
        </p:txBody>
      </p:sp>
    </p:spTree>
    <p:extLst>
      <p:ext uri="{BB962C8B-B14F-4D97-AF65-F5344CB8AC3E}">
        <p14:creationId xmlns:p14="http://schemas.microsoft.com/office/powerpoint/2010/main" val="31515147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7C33553-FE56-A8C4-BB65-14D3B3D6BFC4}"/>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D2DD8312-573F-0203-2C5E-D6B5D7664270}"/>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9CD8D02D-E42D-0B30-071A-DF59FA34D765}"/>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D145889E-AA5E-04F4-C5DF-B2DA369A9B3F}"/>
              </a:ext>
            </a:extLst>
          </p:cNvPr>
          <p:cNvSpPr>
            <a:spLocks noGrp="1"/>
          </p:cNvSpPr>
          <p:nvPr>
            <p:ph type="dt" sz="half" idx="10"/>
          </p:nvPr>
        </p:nvSpPr>
        <p:spPr/>
        <p:txBody>
          <a:bodyPr/>
          <a:lstStyle/>
          <a:p>
            <a:fld id="{F97DC7F5-7301-40F8-B27F-7DE08CD0904E}" type="datetime1">
              <a:rPr lang="tr-TR" smtClean="0"/>
              <a:t>21.02.2025</a:t>
            </a:fld>
            <a:endParaRPr lang="tr-TR"/>
          </a:p>
        </p:txBody>
      </p:sp>
      <p:sp>
        <p:nvSpPr>
          <p:cNvPr id="6" name="Alt Bilgi Yer Tutucusu 5">
            <a:extLst>
              <a:ext uri="{FF2B5EF4-FFF2-40B4-BE49-F238E27FC236}">
                <a16:creationId xmlns:a16="http://schemas.microsoft.com/office/drawing/2014/main" id="{7CB2B440-9AD8-0990-DC79-4F9F15EB934C}"/>
              </a:ext>
            </a:extLst>
          </p:cNvPr>
          <p:cNvSpPr>
            <a:spLocks noGrp="1"/>
          </p:cNvSpPr>
          <p:nvPr>
            <p:ph type="ftr" sz="quarter" idx="11"/>
          </p:nvPr>
        </p:nvSpPr>
        <p:spPr/>
        <p:txBody>
          <a:bodyPr/>
          <a:lstStyle/>
          <a:p>
            <a:r>
              <a:rPr lang="tr-TR"/>
              <a:t>21-23 Şubat 2025, İzmir</a:t>
            </a:r>
          </a:p>
        </p:txBody>
      </p:sp>
      <p:sp>
        <p:nvSpPr>
          <p:cNvPr id="7" name="Slayt Numarası Yer Tutucusu 6">
            <a:extLst>
              <a:ext uri="{FF2B5EF4-FFF2-40B4-BE49-F238E27FC236}">
                <a16:creationId xmlns:a16="http://schemas.microsoft.com/office/drawing/2014/main" id="{664B21C6-170F-FB16-8483-9E5F2D54AE6A}"/>
              </a:ext>
            </a:extLst>
          </p:cNvPr>
          <p:cNvSpPr>
            <a:spLocks noGrp="1"/>
          </p:cNvSpPr>
          <p:nvPr>
            <p:ph type="sldNum" sz="quarter" idx="12"/>
          </p:nvPr>
        </p:nvSpPr>
        <p:spPr/>
        <p:txBody>
          <a:bodyPr/>
          <a:lstStyle/>
          <a:p>
            <a:fld id="{DC3269D6-51DD-4DE8-B513-A3C4E9A09D86}" type="slidenum">
              <a:rPr lang="tr-TR" smtClean="0"/>
              <a:t>‹#›</a:t>
            </a:fld>
            <a:endParaRPr lang="tr-TR"/>
          </a:p>
        </p:txBody>
      </p:sp>
    </p:spTree>
    <p:extLst>
      <p:ext uri="{BB962C8B-B14F-4D97-AF65-F5344CB8AC3E}">
        <p14:creationId xmlns:p14="http://schemas.microsoft.com/office/powerpoint/2010/main" val="12926548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F47362B-76D4-D0A7-8B9A-26AA3AFBA4A7}"/>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B20E0C58-1E6C-78A6-F05C-F7C3DA765A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E202DB54-C9C3-AEA3-58C8-EE0930CF33AA}"/>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9B85043B-9375-ACD3-3C05-3EE4003620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AB01D4B4-42F7-ADD5-1413-BBD8CBCAADAC}"/>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F3476598-1E8C-560A-DCA5-EFF364C3ABE7}"/>
              </a:ext>
            </a:extLst>
          </p:cNvPr>
          <p:cNvSpPr>
            <a:spLocks noGrp="1"/>
          </p:cNvSpPr>
          <p:nvPr>
            <p:ph type="dt" sz="half" idx="10"/>
          </p:nvPr>
        </p:nvSpPr>
        <p:spPr/>
        <p:txBody>
          <a:bodyPr/>
          <a:lstStyle/>
          <a:p>
            <a:fld id="{8659CF41-4B42-4F3F-A152-11B49EC8FFF0}" type="datetime1">
              <a:rPr lang="tr-TR" smtClean="0"/>
              <a:t>21.02.2025</a:t>
            </a:fld>
            <a:endParaRPr lang="tr-TR"/>
          </a:p>
        </p:txBody>
      </p:sp>
      <p:sp>
        <p:nvSpPr>
          <p:cNvPr id="8" name="Alt Bilgi Yer Tutucusu 7">
            <a:extLst>
              <a:ext uri="{FF2B5EF4-FFF2-40B4-BE49-F238E27FC236}">
                <a16:creationId xmlns:a16="http://schemas.microsoft.com/office/drawing/2014/main" id="{D7CAD8F7-F872-E735-4C78-BF3A1328FA41}"/>
              </a:ext>
            </a:extLst>
          </p:cNvPr>
          <p:cNvSpPr>
            <a:spLocks noGrp="1"/>
          </p:cNvSpPr>
          <p:nvPr>
            <p:ph type="ftr" sz="quarter" idx="11"/>
          </p:nvPr>
        </p:nvSpPr>
        <p:spPr/>
        <p:txBody>
          <a:bodyPr/>
          <a:lstStyle/>
          <a:p>
            <a:r>
              <a:rPr lang="tr-TR"/>
              <a:t>21-23 Şubat 2025, İzmir</a:t>
            </a:r>
          </a:p>
        </p:txBody>
      </p:sp>
      <p:sp>
        <p:nvSpPr>
          <p:cNvPr id="9" name="Slayt Numarası Yer Tutucusu 8">
            <a:extLst>
              <a:ext uri="{FF2B5EF4-FFF2-40B4-BE49-F238E27FC236}">
                <a16:creationId xmlns:a16="http://schemas.microsoft.com/office/drawing/2014/main" id="{7F270822-803D-BC0D-FBF8-3B4B9037FD3E}"/>
              </a:ext>
            </a:extLst>
          </p:cNvPr>
          <p:cNvSpPr>
            <a:spLocks noGrp="1"/>
          </p:cNvSpPr>
          <p:nvPr>
            <p:ph type="sldNum" sz="quarter" idx="12"/>
          </p:nvPr>
        </p:nvSpPr>
        <p:spPr/>
        <p:txBody>
          <a:bodyPr/>
          <a:lstStyle/>
          <a:p>
            <a:fld id="{DC3269D6-51DD-4DE8-B513-A3C4E9A09D86}" type="slidenum">
              <a:rPr lang="tr-TR" smtClean="0"/>
              <a:t>‹#›</a:t>
            </a:fld>
            <a:endParaRPr lang="tr-TR"/>
          </a:p>
        </p:txBody>
      </p:sp>
    </p:spTree>
    <p:extLst>
      <p:ext uri="{BB962C8B-B14F-4D97-AF65-F5344CB8AC3E}">
        <p14:creationId xmlns:p14="http://schemas.microsoft.com/office/powerpoint/2010/main" val="38658625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AA38A77-E319-640E-4F3E-E6257B6D6F9F}"/>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9CEC598F-C0DB-E20F-361C-9FE29D97D0CB}"/>
              </a:ext>
            </a:extLst>
          </p:cNvPr>
          <p:cNvSpPr>
            <a:spLocks noGrp="1"/>
          </p:cNvSpPr>
          <p:nvPr>
            <p:ph type="dt" sz="half" idx="10"/>
          </p:nvPr>
        </p:nvSpPr>
        <p:spPr/>
        <p:txBody>
          <a:bodyPr/>
          <a:lstStyle/>
          <a:p>
            <a:fld id="{9BAE7774-7EF5-4174-8A84-259F1D552A56}" type="datetime1">
              <a:rPr lang="tr-TR" smtClean="0"/>
              <a:t>21.02.2025</a:t>
            </a:fld>
            <a:endParaRPr lang="tr-TR"/>
          </a:p>
        </p:txBody>
      </p:sp>
      <p:sp>
        <p:nvSpPr>
          <p:cNvPr id="4" name="Alt Bilgi Yer Tutucusu 3">
            <a:extLst>
              <a:ext uri="{FF2B5EF4-FFF2-40B4-BE49-F238E27FC236}">
                <a16:creationId xmlns:a16="http://schemas.microsoft.com/office/drawing/2014/main" id="{E472F9DC-3C0B-45EC-EE28-0A2E89430A76}"/>
              </a:ext>
            </a:extLst>
          </p:cNvPr>
          <p:cNvSpPr>
            <a:spLocks noGrp="1"/>
          </p:cNvSpPr>
          <p:nvPr>
            <p:ph type="ftr" sz="quarter" idx="11"/>
          </p:nvPr>
        </p:nvSpPr>
        <p:spPr/>
        <p:txBody>
          <a:bodyPr/>
          <a:lstStyle/>
          <a:p>
            <a:r>
              <a:rPr lang="tr-TR"/>
              <a:t>21-23 Şubat 2025, İzmir</a:t>
            </a:r>
          </a:p>
        </p:txBody>
      </p:sp>
      <p:sp>
        <p:nvSpPr>
          <p:cNvPr id="5" name="Slayt Numarası Yer Tutucusu 4">
            <a:extLst>
              <a:ext uri="{FF2B5EF4-FFF2-40B4-BE49-F238E27FC236}">
                <a16:creationId xmlns:a16="http://schemas.microsoft.com/office/drawing/2014/main" id="{E1C9F84F-6B0E-5947-02DB-18879333A12C}"/>
              </a:ext>
            </a:extLst>
          </p:cNvPr>
          <p:cNvSpPr>
            <a:spLocks noGrp="1"/>
          </p:cNvSpPr>
          <p:nvPr>
            <p:ph type="sldNum" sz="quarter" idx="12"/>
          </p:nvPr>
        </p:nvSpPr>
        <p:spPr/>
        <p:txBody>
          <a:bodyPr/>
          <a:lstStyle/>
          <a:p>
            <a:fld id="{DC3269D6-51DD-4DE8-B513-A3C4E9A09D86}" type="slidenum">
              <a:rPr lang="tr-TR" smtClean="0"/>
              <a:t>‹#›</a:t>
            </a:fld>
            <a:endParaRPr lang="tr-TR"/>
          </a:p>
        </p:txBody>
      </p:sp>
    </p:spTree>
    <p:extLst>
      <p:ext uri="{BB962C8B-B14F-4D97-AF65-F5344CB8AC3E}">
        <p14:creationId xmlns:p14="http://schemas.microsoft.com/office/powerpoint/2010/main" val="490448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7D2F3DA8-4125-5877-1E14-6BF828826D6A}"/>
              </a:ext>
            </a:extLst>
          </p:cNvPr>
          <p:cNvSpPr>
            <a:spLocks noGrp="1"/>
          </p:cNvSpPr>
          <p:nvPr>
            <p:ph type="dt" sz="half" idx="10"/>
          </p:nvPr>
        </p:nvSpPr>
        <p:spPr/>
        <p:txBody>
          <a:bodyPr/>
          <a:lstStyle/>
          <a:p>
            <a:fld id="{A05C27F7-3AE4-4852-A801-0D916AB0D677}" type="datetime1">
              <a:rPr lang="tr-TR" smtClean="0"/>
              <a:t>21.02.2025</a:t>
            </a:fld>
            <a:endParaRPr lang="tr-TR"/>
          </a:p>
        </p:txBody>
      </p:sp>
      <p:sp>
        <p:nvSpPr>
          <p:cNvPr id="3" name="Alt Bilgi Yer Tutucusu 2">
            <a:extLst>
              <a:ext uri="{FF2B5EF4-FFF2-40B4-BE49-F238E27FC236}">
                <a16:creationId xmlns:a16="http://schemas.microsoft.com/office/drawing/2014/main" id="{6E029C4B-B412-F763-AABE-854C3D36AFB2}"/>
              </a:ext>
            </a:extLst>
          </p:cNvPr>
          <p:cNvSpPr>
            <a:spLocks noGrp="1"/>
          </p:cNvSpPr>
          <p:nvPr>
            <p:ph type="ftr" sz="quarter" idx="11"/>
          </p:nvPr>
        </p:nvSpPr>
        <p:spPr/>
        <p:txBody>
          <a:bodyPr/>
          <a:lstStyle/>
          <a:p>
            <a:r>
              <a:rPr lang="tr-TR"/>
              <a:t>21-23 Şubat 2025, İzmir</a:t>
            </a:r>
          </a:p>
        </p:txBody>
      </p:sp>
      <p:sp>
        <p:nvSpPr>
          <p:cNvPr id="4" name="Slayt Numarası Yer Tutucusu 3">
            <a:extLst>
              <a:ext uri="{FF2B5EF4-FFF2-40B4-BE49-F238E27FC236}">
                <a16:creationId xmlns:a16="http://schemas.microsoft.com/office/drawing/2014/main" id="{60880A1F-4766-EA58-95CA-7DD00E99829C}"/>
              </a:ext>
            </a:extLst>
          </p:cNvPr>
          <p:cNvSpPr>
            <a:spLocks noGrp="1"/>
          </p:cNvSpPr>
          <p:nvPr>
            <p:ph type="sldNum" sz="quarter" idx="12"/>
          </p:nvPr>
        </p:nvSpPr>
        <p:spPr/>
        <p:txBody>
          <a:bodyPr/>
          <a:lstStyle/>
          <a:p>
            <a:fld id="{DC3269D6-51DD-4DE8-B513-A3C4E9A09D86}" type="slidenum">
              <a:rPr lang="tr-TR" smtClean="0"/>
              <a:t>‹#›</a:t>
            </a:fld>
            <a:endParaRPr lang="tr-TR"/>
          </a:p>
        </p:txBody>
      </p:sp>
    </p:spTree>
    <p:extLst>
      <p:ext uri="{BB962C8B-B14F-4D97-AF65-F5344CB8AC3E}">
        <p14:creationId xmlns:p14="http://schemas.microsoft.com/office/powerpoint/2010/main" val="32772440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ECA0695-BE40-6FA6-7FB8-9D32888640AD}"/>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65097617-E569-38F2-0716-3F866A6969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F3AEEE63-2DBF-3A74-4ADE-8258AEE68B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BDD61A79-93F6-048D-4037-02D5CE56736E}"/>
              </a:ext>
            </a:extLst>
          </p:cNvPr>
          <p:cNvSpPr>
            <a:spLocks noGrp="1"/>
          </p:cNvSpPr>
          <p:nvPr>
            <p:ph type="dt" sz="half" idx="10"/>
          </p:nvPr>
        </p:nvSpPr>
        <p:spPr/>
        <p:txBody>
          <a:bodyPr/>
          <a:lstStyle/>
          <a:p>
            <a:fld id="{F68EEE83-740A-4268-A4A9-E649A0D15B65}" type="datetime1">
              <a:rPr lang="tr-TR" smtClean="0"/>
              <a:t>21.02.2025</a:t>
            </a:fld>
            <a:endParaRPr lang="tr-TR"/>
          </a:p>
        </p:txBody>
      </p:sp>
      <p:sp>
        <p:nvSpPr>
          <p:cNvPr id="6" name="Alt Bilgi Yer Tutucusu 5">
            <a:extLst>
              <a:ext uri="{FF2B5EF4-FFF2-40B4-BE49-F238E27FC236}">
                <a16:creationId xmlns:a16="http://schemas.microsoft.com/office/drawing/2014/main" id="{F5B563B9-26F1-CDC8-9926-96C79BBC5288}"/>
              </a:ext>
            </a:extLst>
          </p:cNvPr>
          <p:cNvSpPr>
            <a:spLocks noGrp="1"/>
          </p:cNvSpPr>
          <p:nvPr>
            <p:ph type="ftr" sz="quarter" idx="11"/>
          </p:nvPr>
        </p:nvSpPr>
        <p:spPr/>
        <p:txBody>
          <a:bodyPr/>
          <a:lstStyle/>
          <a:p>
            <a:r>
              <a:rPr lang="tr-TR"/>
              <a:t>21-23 Şubat 2025, İzmir</a:t>
            </a:r>
          </a:p>
        </p:txBody>
      </p:sp>
      <p:sp>
        <p:nvSpPr>
          <p:cNvPr id="7" name="Slayt Numarası Yer Tutucusu 6">
            <a:extLst>
              <a:ext uri="{FF2B5EF4-FFF2-40B4-BE49-F238E27FC236}">
                <a16:creationId xmlns:a16="http://schemas.microsoft.com/office/drawing/2014/main" id="{D83CEB57-2638-836A-5426-1F6192DD8F23}"/>
              </a:ext>
            </a:extLst>
          </p:cNvPr>
          <p:cNvSpPr>
            <a:spLocks noGrp="1"/>
          </p:cNvSpPr>
          <p:nvPr>
            <p:ph type="sldNum" sz="quarter" idx="12"/>
          </p:nvPr>
        </p:nvSpPr>
        <p:spPr/>
        <p:txBody>
          <a:bodyPr/>
          <a:lstStyle/>
          <a:p>
            <a:fld id="{DC3269D6-51DD-4DE8-B513-A3C4E9A09D86}" type="slidenum">
              <a:rPr lang="tr-TR" smtClean="0"/>
              <a:t>‹#›</a:t>
            </a:fld>
            <a:endParaRPr lang="tr-TR"/>
          </a:p>
        </p:txBody>
      </p:sp>
    </p:spTree>
    <p:extLst>
      <p:ext uri="{BB962C8B-B14F-4D97-AF65-F5344CB8AC3E}">
        <p14:creationId xmlns:p14="http://schemas.microsoft.com/office/powerpoint/2010/main" val="38822928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18444D9-0C45-8480-81CC-852077E0767A}"/>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7E9887A4-3C2A-3056-BB6C-03971AD86BF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F1F2741D-9FC6-B0FD-6F66-D33FCA0ACB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2AD6AACE-ADE8-1D96-9A6C-647D5E4D830B}"/>
              </a:ext>
            </a:extLst>
          </p:cNvPr>
          <p:cNvSpPr>
            <a:spLocks noGrp="1"/>
          </p:cNvSpPr>
          <p:nvPr>
            <p:ph type="dt" sz="half" idx="10"/>
          </p:nvPr>
        </p:nvSpPr>
        <p:spPr/>
        <p:txBody>
          <a:bodyPr/>
          <a:lstStyle/>
          <a:p>
            <a:fld id="{FF03F09B-CD99-4837-8B27-774BDD3EC95C}" type="datetime1">
              <a:rPr lang="tr-TR" smtClean="0"/>
              <a:t>21.02.2025</a:t>
            </a:fld>
            <a:endParaRPr lang="tr-TR"/>
          </a:p>
        </p:txBody>
      </p:sp>
      <p:sp>
        <p:nvSpPr>
          <p:cNvPr id="6" name="Alt Bilgi Yer Tutucusu 5">
            <a:extLst>
              <a:ext uri="{FF2B5EF4-FFF2-40B4-BE49-F238E27FC236}">
                <a16:creationId xmlns:a16="http://schemas.microsoft.com/office/drawing/2014/main" id="{09EBE12C-5EF4-98A1-9C08-E5B14679453F}"/>
              </a:ext>
            </a:extLst>
          </p:cNvPr>
          <p:cNvSpPr>
            <a:spLocks noGrp="1"/>
          </p:cNvSpPr>
          <p:nvPr>
            <p:ph type="ftr" sz="quarter" idx="11"/>
          </p:nvPr>
        </p:nvSpPr>
        <p:spPr/>
        <p:txBody>
          <a:bodyPr/>
          <a:lstStyle/>
          <a:p>
            <a:r>
              <a:rPr lang="tr-TR"/>
              <a:t>21-23 Şubat 2025, İzmir</a:t>
            </a:r>
          </a:p>
        </p:txBody>
      </p:sp>
      <p:sp>
        <p:nvSpPr>
          <p:cNvPr id="7" name="Slayt Numarası Yer Tutucusu 6">
            <a:extLst>
              <a:ext uri="{FF2B5EF4-FFF2-40B4-BE49-F238E27FC236}">
                <a16:creationId xmlns:a16="http://schemas.microsoft.com/office/drawing/2014/main" id="{89EF0CF1-D293-3206-470C-E4D14F3C9D16}"/>
              </a:ext>
            </a:extLst>
          </p:cNvPr>
          <p:cNvSpPr>
            <a:spLocks noGrp="1"/>
          </p:cNvSpPr>
          <p:nvPr>
            <p:ph type="sldNum" sz="quarter" idx="12"/>
          </p:nvPr>
        </p:nvSpPr>
        <p:spPr/>
        <p:txBody>
          <a:bodyPr/>
          <a:lstStyle/>
          <a:p>
            <a:fld id="{DC3269D6-51DD-4DE8-B513-A3C4E9A09D86}" type="slidenum">
              <a:rPr lang="tr-TR" smtClean="0"/>
              <a:t>‹#›</a:t>
            </a:fld>
            <a:endParaRPr lang="tr-TR"/>
          </a:p>
        </p:txBody>
      </p:sp>
    </p:spTree>
    <p:extLst>
      <p:ext uri="{BB962C8B-B14F-4D97-AF65-F5344CB8AC3E}">
        <p14:creationId xmlns:p14="http://schemas.microsoft.com/office/powerpoint/2010/main" val="191225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DD7B3560-7045-12DA-483B-181999987F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883619BC-5FA7-BBCB-4923-E1905A89A8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AB720A5D-ED63-2DCE-8848-465A430E2E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94FD17D-B959-4436-88B7-BE844BA04A73}" type="datetime1">
              <a:rPr lang="tr-TR" smtClean="0"/>
              <a:t>21.02.2025</a:t>
            </a:fld>
            <a:endParaRPr lang="tr-TR"/>
          </a:p>
        </p:txBody>
      </p:sp>
      <p:sp>
        <p:nvSpPr>
          <p:cNvPr id="5" name="Alt Bilgi Yer Tutucusu 4">
            <a:extLst>
              <a:ext uri="{FF2B5EF4-FFF2-40B4-BE49-F238E27FC236}">
                <a16:creationId xmlns:a16="http://schemas.microsoft.com/office/drawing/2014/main" id="{FD69CB2E-F46C-B7A0-DC3F-5A1A42A74A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tr-TR"/>
              <a:t>21-23 Şubat 2025, İzmir</a:t>
            </a:r>
          </a:p>
        </p:txBody>
      </p:sp>
      <p:sp>
        <p:nvSpPr>
          <p:cNvPr id="6" name="Slayt Numarası Yer Tutucusu 5">
            <a:extLst>
              <a:ext uri="{FF2B5EF4-FFF2-40B4-BE49-F238E27FC236}">
                <a16:creationId xmlns:a16="http://schemas.microsoft.com/office/drawing/2014/main" id="{18349AD4-B67B-B3CB-637F-14F4720AC4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C3269D6-51DD-4DE8-B513-A3C4E9A09D86}" type="slidenum">
              <a:rPr lang="tr-TR" smtClean="0"/>
              <a:t>‹#›</a:t>
            </a:fld>
            <a:endParaRPr lang="tr-TR"/>
          </a:p>
        </p:txBody>
      </p:sp>
    </p:spTree>
    <p:extLst>
      <p:ext uri="{BB962C8B-B14F-4D97-AF65-F5344CB8AC3E}">
        <p14:creationId xmlns:p14="http://schemas.microsoft.com/office/powerpoint/2010/main" val="10892874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mailto:hnaciye@gazi.edu.tr" TargetMode="External"/><Relationship Id="rId5" Type="http://schemas.openxmlformats.org/officeDocument/2006/relationships/hyperlink" Target="mailto:*ozan.peker@tai.com.tr" TargetMode="External"/><Relationship Id="rId4" Type="http://schemas.openxmlformats.org/officeDocument/2006/relationships/hyperlink" Target="mailto:*ozan.peker@gazi.edu.tr"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4.jpg"/><Relationship Id="rId3" Type="http://schemas.openxmlformats.org/officeDocument/2006/relationships/image" Target="../media/image9.jpeg"/><Relationship Id="rId7" Type="http://schemas.openxmlformats.org/officeDocument/2006/relationships/image" Target="../media/image13.jpg"/><Relationship Id="rId12"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image" Target="../media/image17.jpg"/><Relationship Id="rId5" Type="http://schemas.openxmlformats.org/officeDocument/2006/relationships/image" Target="../media/image11.jpeg"/><Relationship Id="rId10" Type="http://schemas.openxmlformats.org/officeDocument/2006/relationships/image" Target="../media/image16.jpg"/><Relationship Id="rId4" Type="http://schemas.openxmlformats.org/officeDocument/2006/relationships/image" Target="../media/image10.jpeg"/><Relationship Id="rId9" Type="http://schemas.openxmlformats.org/officeDocument/2006/relationships/image" Target="../media/image15.jpg"/></Relationships>
</file>

<file path=ppt/slides/_rels/slide14.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8.jpeg"/><Relationship Id="rId7"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9.jpeg"/><Relationship Id="rId5" Type="http://schemas.openxmlformats.org/officeDocument/2006/relationships/hyperlink" Target="https://nnart.org/" TargetMode="Externa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chart" Target="../charts/chart4.xml"/><Relationship Id="rId4" Type="http://schemas.openxmlformats.org/officeDocument/2006/relationships/chart" Target="../charts/chart3.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chart" Target="../charts/char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chart" Target="../charts/chart10.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8" name="Picture 14">
            <a:extLst>
              <a:ext uri="{FF2B5EF4-FFF2-40B4-BE49-F238E27FC236}">
                <a16:creationId xmlns:a16="http://schemas.microsoft.com/office/drawing/2014/main" id="{94F578E8-A0D9-6EF1-BE7A-242ECC5E89C2}"/>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Metin kutusu 4">
            <a:extLst>
              <a:ext uri="{FF2B5EF4-FFF2-40B4-BE49-F238E27FC236}">
                <a16:creationId xmlns:a16="http://schemas.microsoft.com/office/drawing/2014/main" id="{FB8584B5-346C-75E5-192D-EF6303CA53F2}"/>
              </a:ext>
            </a:extLst>
          </p:cNvPr>
          <p:cNvSpPr txBox="1"/>
          <p:nvPr/>
        </p:nvSpPr>
        <p:spPr>
          <a:xfrm>
            <a:off x="2041779" y="2890391"/>
            <a:ext cx="8108442" cy="1077218"/>
          </a:xfrm>
          <a:prstGeom prst="rect">
            <a:avLst/>
          </a:prstGeom>
          <a:noFill/>
        </p:spPr>
        <p:txBody>
          <a:bodyPr wrap="square">
            <a:spAutoFit/>
          </a:bodyPr>
          <a:lstStyle/>
          <a:p>
            <a:pPr algn="ctr" fontAlgn="base"/>
            <a:r>
              <a:rPr lang="tr-TR" sz="3200" b="1" i="0" dirty="0">
                <a:effectLst/>
                <a:latin typeface="Orbitron" panose="02000000000000000000" pitchFamily="50" charset="0"/>
              </a:rPr>
              <a:t>SANATSAL PERSPEKTİFLERİN </a:t>
            </a:r>
          </a:p>
          <a:p>
            <a:pPr algn="ctr" fontAlgn="base"/>
            <a:r>
              <a:rPr lang="tr-TR" sz="3200" b="1" i="0" dirty="0">
                <a:effectLst/>
                <a:latin typeface="Orbitron" panose="02000000000000000000" pitchFamily="50" charset="0"/>
              </a:rPr>
              <a:t>YAPAY ZEKÂ İLE KESFİ</a:t>
            </a:r>
          </a:p>
        </p:txBody>
      </p:sp>
      <p:sp>
        <p:nvSpPr>
          <p:cNvPr id="6" name="Alt Bilgi Yer Tutucusu 5">
            <a:extLst>
              <a:ext uri="{FF2B5EF4-FFF2-40B4-BE49-F238E27FC236}">
                <a16:creationId xmlns:a16="http://schemas.microsoft.com/office/drawing/2014/main" id="{D15F2314-3E9C-10EF-370D-B5EC21271C98}"/>
              </a:ext>
            </a:extLst>
          </p:cNvPr>
          <p:cNvSpPr>
            <a:spLocks noGrp="1"/>
          </p:cNvSpPr>
          <p:nvPr>
            <p:ph type="ftr" sz="quarter" idx="11"/>
          </p:nvPr>
        </p:nvSpPr>
        <p:spPr/>
        <p:txBody>
          <a:bodyPr/>
          <a:lstStyle/>
          <a:p>
            <a:r>
              <a:rPr lang="tr-TR"/>
              <a:t>21-23 Şubat 2025, İzmir</a:t>
            </a:r>
          </a:p>
        </p:txBody>
      </p:sp>
      <p:sp>
        <p:nvSpPr>
          <p:cNvPr id="8" name="Metin kutusu 7">
            <a:extLst>
              <a:ext uri="{FF2B5EF4-FFF2-40B4-BE49-F238E27FC236}">
                <a16:creationId xmlns:a16="http://schemas.microsoft.com/office/drawing/2014/main" id="{CE09D54B-C99E-4EEC-2081-BE96D86D0572}"/>
              </a:ext>
            </a:extLst>
          </p:cNvPr>
          <p:cNvSpPr txBox="1"/>
          <p:nvPr/>
        </p:nvSpPr>
        <p:spPr>
          <a:xfrm>
            <a:off x="1557909" y="842130"/>
            <a:ext cx="9076182" cy="923330"/>
          </a:xfrm>
          <a:prstGeom prst="rect">
            <a:avLst/>
          </a:prstGeom>
          <a:noFill/>
        </p:spPr>
        <p:txBody>
          <a:bodyPr wrap="square">
            <a:spAutoFit/>
          </a:bodyPr>
          <a:lstStyle/>
          <a:p>
            <a:pPr algn="ctr" fontAlgn="base"/>
            <a:r>
              <a:rPr lang="tr-TR" sz="1800" b="1" i="0" dirty="0">
                <a:effectLst/>
                <a:latin typeface="Orbitron" panose="02000000000000000000" pitchFamily="50" charset="0"/>
              </a:rPr>
              <a:t>EFES</a:t>
            </a:r>
            <a:endParaRPr lang="tr-TR" sz="1800" b="0" i="0" dirty="0">
              <a:effectLst/>
              <a:latin typeface="Orbitron" panose="02000000000000000000" pitchFamily="50" charset="0"/>
            </a:endParaRPr>
          </a:p>
          <a:p>
            <a:pPr algn="ctr" fontAlgn="base"/>
            <a:r>
              <a:rPr lang="tr-TR" sz="1800" b="1" i="0" dirty="0">
                <a:effectLst/>
                <a:latin typeface="Orbitron" panose="02000000000000000000" pitchFamily="50" charset="0"/>
              </a:rPr>
              <a:t>2. ULUSLARARASI</a:t>
            </a:r>
            <a:endParaRPr lang="tr-TR" sz="1800" b="0" i="0" dirty="0">
              <a:effectLst/>
              <a:latin typeface="Orbitron" panose="02000000000000000000" pitchFamily="50" charset="0"/>
            </a:endParaRPr>
          </a:p>
          <a:p>
            <a:pPr algn="ctr" fontAlgn="base"/>
            <a:r>
              <a:rPr lang="tr-TR" sz="1800" b="1" i="0" dirty="0">
                <a:effectLst/>
                <a:latin typeface="Orbitron" panose="02000000000000000000" pitchFamily="50" charset="0"/>
              </a:rPr>
              <a:t>BİLİMSEL ARAŞTIRMALARDA GÜNCEL GELİŞMELER KONGRESİ</a:t>
            </a:r>
          </a:p>
        </p:txBody>
      </p:sp>
      <p:sp>
        <p:nvSpPr>
          <p:cNvPr id="10" name="Metin kutusu 9">
            <a:extLst>
              <a:ext uri="{FF2B5EF4-FFF2-40B4-BE49-F238E27FC236}">
                <a16:creationId xmlns:a16="http://schemas.microsoft.com/office/drawing/2014/main" id="{C8D59C13-A3C4-0FD4-A541-41E5D7F83F7E}"/>
              </a:ext>
            </a:extLst>
          </p:cNvPr>
          <p:cNvSpPr txBox="1"/>
          <p:nvPr/>
        </p:nvSpPr>
        <p:spPr>
          <a:xfrm>
            <a:off x="3048762" y="5227242"/>
            <a:ext cx="6094476" cy="1200329"/>
          </a:xfrm>
          <a:prstGeom prst="rect">
            <a:avLst/>
          </a:prstGeom>
          <a:noFill/>
        </p:spPr>
        <p:txBody>
          <a:bodyPr wrap="square">
            <a:spAutoFit/>
          </a:bodyPr>
          <a:lstStyle/>
          <a:p>
            <a:pPr algn="ctr" fontAlgn="base"/>
            <a:r>
              <a:rPr lang="tr-TR" b="1" dirty="0">
                <a:latin typeface="Orbitron" panose="02000000000000000000" pitchFamily="50" charset="0"/>
              </a:rPr>
              <a:t>*Ozan PEKER, **Naciye HARDALAÇ</a:t>
            </a:r>
          </a:p>
          <a:p>
            <a:pPr algn="ctr" fontAlgn="base"/>
            <a:r>
              <a:rPr lang="tr-TR" b="1" dirty="0">
                <a:latin typeface="Orbitron" panose="02000000000000000000" pitchFamily="50" charset="0"/>
              </a:rPr>
              <a:t>*</a:t>
            </a:r>
            <a:r>
              <a:rPr lang="tr-TR" b="1" dirty="0">
                <a:latin typeface="Orbitron" panose="02000000000000000000" pitchFamily="50" charset="0"/>
                <a:hlinkClick r:id="rId4"/>
              </a:rPr>
              <a:t>ozan.peker@gazi.edu.tr</a:t>
            </a:r>
            <a:endParaRPr lang="tr-TR" b="1" dirty="0">
              <a:latin typeface="Orbitron" panose="02000000000000000000" pitchFamily="50" charset="0"/>
            </a:endParaRPr>
          </a:p>
          <a:p>
            <a:pPr algn="ctr" fontAlgn="base"/>
            <a:r>
              <a:rPr lang="tr-TR" b="1" dirty="0">
                <a:latin typeface="Orbitron" panose="02000000000000000000" pitchFamily="50" charset="0"/>
              </a:rPr>
              <a:t>*</a:t>
            </a:r>
            <a:r>
              <a:rPr lang="tr-TR" b="1" dirty="0">
                <a:latin typeface="Orbitron" panose="02000000000000000000" pitchFamily="50" charset="0"/>
                <a:hlinkClick r:id="rId5"/>
              </a:rPr>
              <a:t>ozan.peker@tai.com.tr</a:t>
            </a:r>
            <a:endParaRPr lang="tr-TR" b="1" dirty="0">
              <a:latin typeface="Orbitron" panose="02000000000000000000" pitchFamily="50" charset="0"/>
            </a:endParaRPr>
          </a:p>
          <a:p>
            <a:pPr algn="ctr" fontAlgn="base"/>
            <a:r>
              <a:rPr lang="tr-TR" b="1" i="0" dirty="0">
                <a:effectLst/>
                <a:latin typeface="Orbitron" panose="02000000000000000000" pitchFamily="50" charset="0"/>
              </a:rPr>
              <a:t>**</a:t>
            </a:r>
            <a:r>
              <a:rPr lang="tr-TR" b="1" i="0" dirty="0">
                <a:effectLst/>
                <a:latin typeface="Orbitron" panose="02000000000000000000" pitchFamily="50" charset="0"/>
                <a:hlinkClick r:id="rId6"/>
              </a:rPr>
              <a:t>hnaciye</a:t>
            </a:r>
            <a:r>
              <a:rPr lang="tr-TR" b="1" dirty="0">
                <a:latin typeface="Orbitron" panose="02000000000000000000" pitchFamily="50" charset="0"/>
                <a:hlinkClick r:id="rId6"/>
              </a:rPr>
              <a:t>@gazi.edu.tr</a:t>
            </a:r>
            <a:endParaRPr lang="tr-TR" b="1" i="0" dirty="0">
              <a:effectLst/>
              <a:latin typeface="Orbitron" panose="02000000000000000000" pitchFamily="50" charset="0"/>
            </a:endParaRPr>
          </a:p>
        </p:txBody>
      </p:sp>
    </p:spTree>
    <p:extLst>
      <p:ext uri="{BB962C8B-B14F-4D97-AF65-F5344CB8AC3E}">
        <p14:creationId xmlns:p14="http://schemas.microsoft.com/office/powerpoint/2010/main" val="2530149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07A73D-71EC-8A55-18A0-48CCEF598582}"/>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B29A76ED-6CC5-8343-6E2F-32AC14FC6867}"/>
              </a:ext>
            </a:extLst>
          </p:cNvPr>
          <p:cNvSpPr>
            <a:spLocks noGrp="1"/>
          </p:cNvSpPr>
          <p:nvPr>
            <p:ph type="ftr" sz="quarter" idx="11"/>
          </p:nvPr>
        </p:nvSpPr>
        <p:spPr/>
        <p:txBody>
          <a:bodyPr/>
          <a:lstStyle/>
          <a:p>
            <a:r>
              <a:rPr lang="tr-TR" dirty="0"/>
              <a:t>21-23 Şubat 2025, İzmir</a:t>
            </a:r>
          </a:p>
        </p:txBody>
      </p:sp>
      <p:sp>
        <p:nvSpPr>
          <p:cNvPr id="5" name="Metin kutusu 4">
            <a:extLst>
              <a:ext uri="{FF2B5EF4-FFF2-40B4-BE49-F238E27FC236}">
                <a16:creationId xmlns:a16="http://schemas.microsoft.com/office/drawing/2014/main" id="{C0AD31A9-5725-8E1B-03AF-2D807BAD5F43}"/>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YÖNTEM</a:t>
            </a:r>
            <a:endParaRPr lang="tr-TR" sz="2800" b="1" i="0" dirty="0">
              <a:effectLst/>
              <a:latin typeface="Orbitron" panose="02000000000000000000" pitchFamily="50" charset="0"/>
            </a:endParaRPr>
          </a:p>
        </p:txBody>
      </p:sp>
      <p:sp>
        <p:nvSpPr>
          <p:cNvPr id="3" name="Metin kutusu 2">
            <a:extLst>
              <a:ext uri="{FF2B5EF4-FFF2-40B4-BE49-F238E27FC236}">
                <a16:creationId xmlns:a16="http://schemas.microsoft.com/office/drawing/2014/main" id="{373F6E7E-C423-A1F8-952C-050A38B6AD92}"/>
              </a:ext>
            </a:extLst>
          </p:cNvPr>
          <p:cNvSpPr txBox="1"/>
          <p:nvPr/>
        </p:nvSpPr>
        <p:spPr>
          <a:xfrm>
            <a:off x="310080" y="1190097"/>
            <a:ext cx="11486809" cy="968535"/>
          </a:xfrm>
          <a:prstGeom prst="rect">
            <a:avLst/>
          </a:prstGeom>
          <a:noFill/>
        </p:spPr>
        <p:txBody>
          <a:bodyPr wrap="square" rtlCol="0">
            <a:spAutoFit/>
          </a:bodyPr>
          <a:lstStyle/>
          <a:p>
            <a:pPr algn="just">
              <a:lnSpc>
                <a:spcPct val="150000"/>
              </a:lnSpc>
            </a:pPr>
            <a:r>
              <a:rPr lang="tr-TR" sz="2000" dirty="0">
                <a:latin typeface="Palatino Linotype" panose="02040502050505030304" pitchFamily="18" charset="0"/>
                <a:cs typeface="Times New Roman" panose="02020603050405020304" pitchFamily="18" charset="0"/>
              </a:rPr>
              <a:t>CNN tabanlı yapay zeka modeli ile eser-artist sınıflandırılması yapılmış ve daha sonrasında sınıf aktivasyon ile sanat eserinin yorumlanmasında Yapay Zeka gözünden bir bakış gerçekleştirilmiştir.</a:t>
            </a:r>
          </a:p>
        </p:txBody>
      </p:sp>
      <p:pic>
        <p:nvPicPr>
          <p:cNvPr id="2" name="Picture 2">
            <a:extLst>
              <a:ext uri="{FF2B5EF4-FFF2-40B4-BE49-F238E27FC236}">
                <a16:creationId xmlns:a16="http://schemas.microsoft.com/office/drawing/2014/main" id="{6BA30A59-82BB-C50A-4F48-85D863218A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pic>
        <p:nvPicPr>
          <p:cNvPr id="7" name="Resim 6" descr="metin, ekran görüntüsü, sanat içeren bir resim&#10;&#10;Yapay zeka tarafından oluşturulan içerik yanlış olabilir.">
            <a:extLst>
              <a:ext uri="{FF2B5EF4-FFF2-40B4-BE49-F238E27FC236}">
                <a16:creationId xmlns:a16="http://schemas.microsoft.com/office/drawing/2014/main" id="{14518AEC-183E-8303-D78F-95FC9584EA24}"/>
              </a:ext>
            </a:extLst>
          </p:cNvPr>
          <p:cNvPicPr>
            <a:picLocks noChangeAspect="1"/>
          </p:cNvPicPr>
          <p:nvPr/>
        </p:nvPicPr>
        <p:blipFill>
          <a:blip r:embed="rId3">
            <a:extLst>
              <a:ext uri="{28A0092B-C50C-407E-A947-70E740481C1C}">
                <a14:useLocalDpi xmlns:a14="http://schemas.microsoft.com/office/drawing/2010/main" val="0"/>
              </a:ext>
            </a:extLst>
          </a:blip>
          <a:srcRect r="33469"/>
          <a:stretch/>
        </p:blipFill>
        <p:spPr>
          <a:xfrm>
            <a:off x="2040284" y="2681852"/>
            <a:ext cx="8111431" cy="2915243"/>
          </a:xfrm>
          <a:prstGeom prst="rect">
            <a:avLst/>
          </a:prstGeom>
        </p:spPr>
      </p:pic>
    </p:spTree>
    <p:extLst>
      <p:ext uri="{BB962C8B-B14F-4D97-AF65-F5344CB8AC3E}">
        <p14:creationId xmlns:p14="http://schemas.microsoft.com/office/powerpoint/2010/main" val="1657171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BEC1D3-3654-3A8A-EFBB-7E2F19672C75}"/>
            </a:ext>
          </a:extLst>
        </p:cNvPr>
        <p:cNvGrpSpPr/>
        <p:nvPr/>
      </p:nvGrpSpPr>
      <p:grpSpPr>
        <a:xfrm>
          <a:off x="0" y="0"/>
          <a:ext cx="0" cy="0"/>
          <a:chOff x="0" y="0"/>
          <a:chExt cx="0" cy="0"/>
        </a:xfrm>
      </p:grpSpPr>
      <p:pic>
        <p:nvPicPr>
          <p:cNvPr id="2050" name="Picture 2" descr="D] Visualizing deep recurrent architectures : r/MachineLearning">
            <a:extLst>
              <a:ext uri="{FF2B5EF4-FFF2-40B4-BE49-F238E27FC236}">
                <a16:creationId xmlns:a16="http://schemas.microsoft.com/office/drawing/2014/main" id="{86D3AEB0-2C9B-6D55-FEC3-ED21697E69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6505" y="3536950"/>
            <a:ext cx="9858989" cy="2819400"/>
          </a:xfrm>
          <a:prstGeom prst="rect">
            <a:avLst/>
          </a:prstGeom>
          <a:noFill/>
          <a:extLst>
            <a:ext uri="{909E8E84-426E-40DD-AFC4-6F175D3DCCD1}">
              <a14:hiddenFill xmlns:a14="http://schemas.microsoft.com/office/drawing/2010/main">
                <a:solidFill>
                  <a:srgbClr val="FFFFFF"/>
                </a:solidFill>
              </a14:hiddenFill>
            </a:ext>
          </a:extLst>
        </p:spPr>
      </p:pic>
      <p:sp>
        <p:nvSpPr>
          <p:cNvPr id="4" name="Alt Bilgi Yer Tutucusu 3">
            <a:extLst>
              <a:ext uri="{FF2B5EF4-FFF2-40B4-BE49-F238E27FC236}">
                <a16:creationId xmlns:a16="http://schemas.microsoft.com/office/drawing/2014/main" id="{F09CE11E-DF10-8D8F-24C7-C12F505432BC}"/>
              </a:ext>
            </a:extLst>
          </p:cNvPr>
          <p:cNvSpPr>
            <a:spLocks noGrp="1"/>
          </p:cNvSpPr>
          <p:nvPr>
            <p:ph type="ftr" sz="quarter" idx="11"/>
          </p:nvPr>
        </p:nvSpPr>
        <p:spPr/>
        <p:txBody>
          <a:bodyPr/>
          <a:lstStyle/>
          <a:p>
            <a:r>
              <a:rPr lang="tr-TR" dirty="0"/>
              <a:t>21-23 Şubat 2025, İzmir</a:t>
            </a:r>
          </a:p>
        </p:txBody>
      </p:sp>
      <p:sp>
        <p:nvSpPr>
          <p:cNvPr id="5" name="Metin kutusu 4">
            <a:extLst>
              <a:ext uri="{FF2B5EF4-FFF2-40B4-BE49-F238E27FC236}">
                <a16:creationId xmlns:a16="http://schemas.microsoft.com/office/drawing/2014/main" id="{5560282B-4875-CF0B-6436-1BA7FD53EC4D}"/>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YÖNTEM-YAPAY ZEKA MODELİ</a:t>
            </a:r>
            <a:endParaRPr lang="tr-TR" sz="2800" b="1" i="0" dirty="0">
              <a:effectLst/>
              <a:latin typeface="Orbitron" panose="02000000000000000000" pitchFamily="50" charset="0"/>
            </a:endParaRPr>
          </a:p>
        </p:txBody>
      </p:sp>
      <p:sp>
        <p:nvSpPr>
          <p:cNvPr id="3" name="Metin kutusu 2">
            <a:extLst>
              <a:ext uri="{FF2B5EF4-FFF2-40B4-BE49-F238E27FC236}">
                <a16:creationId xmlns:a16="http://schemas.microsoft.com/office/drawing/2014/main" id="{99766DD9-AC72-67E2-C76A-69982CB35241}"/>
              </a:ext>
            </a:extLst>
          </p:cNvPr>
          <p:cNvSpPr txBox="1"/>
          <p:nvPr/>
        </p:nvSpPr>
        <p:spPr>
          <a:xfrm>
            <a:off x="231057" y="1159748"/>
            <a:ext cx="11729884" cy="2806987"/>
          </a:xfrm>
          <a:prstGeom prst="rect">
            <a:avLst/>
          </a:prstGeom>
          <a:noFill/>
        </p:spPr>
        <p:txBody>
          <a:bodyPr wrap="square" rtlCol="0">
            <a:spAutoFit/>
          </a:bodyPr>
          <a:lstStyle/>
          <a:p>
            <a:pPr algn="just">
              <a:lnSpc>
                <a:spcPct val="150000"/>
              </a:lnSpc>
            </a:pPr>
            <a:r>
              <a:rPr lang="tr-TR" sz="2000" dirty="0">
                <a:latin typeface="Times New Roman" panose="02020603050405020304" pitchFamily="18" charset="0"/>
                <a:cs typeface="Times New Roman" panose="02020603050405020304" pitchFamily="18" charset="0"/>
              </a:rPr>
              <a:t>ResNet-50, </a:t>
            </a:r>
            <a:r>
              <a:rPr lang="tr-TR" sz="2000" dirty="0" err="1">
                <a:latin typeface="Times New Roman" panose="02020603050405020304" pitchFamily="18" charset="0"/>
                <a:cs typeface="Times New Roman" panose="02020603050405020304" pitchFamily="18" charset="0"/>
              </a:rPr>
              <a:t>Residual</a:t>
            </a:r>
            <a:r>
              <a:rPr lang="tr-TR" sz="2000" dirty="0">
                <a:latin typeface="Times New Roman" panose="02020603050405020304" pitchFamily="18" charset="0"/>
                <a:cs typeface="Times New Roman" panose="02020603050405020304" pitchFamily="18" charset="0"/>
              </a:rPr>
              <a:t> </a:t>
            </a:r>
            <a:r>
              <a:rPr lang="tr-TR" sz="2000" dirty="0" err="1">
                <a:latin typeface="Times New Roman" panose="02020603050405020304" pitchFamily="18" charset="0"/>
                <a:cs typeface="Times New Roman" panose="02020603050405020304" pitchFamily="18" charset="0"/>
              </a:rPr>
              <a:t>Neural</a:t>
            </a:r>
            <a:r>
              <a:rPr lang="tr-TR" sz="2000" dirty="0">
                <a:latin typeface="Times New Roman" panose="02020603050405020304" pitchFamily="18" charset="0"/>
                <a:cs typeface="Times New Roman" panose="02020603050405020304" pitchFamily="18" charset="0"/>
              </a:rPr>
              <a:t> Network (Artık Ağları) </a:t>
            </a:r>
          </a:p>
          <a:p>
            <a:pPr algn="just">
              <a:lnSpc>
                <a:spcPct val="150000"/>
              </a:lnSpc>
            </a:pPr>
            <a:r>
              <a:rPr lang="tr-TR" sz="2000" dirty="0">
                <a:latin typeface="Times New Roman" panose="02020603050405020304" pitchFamily="18" charset="0"/>
                <a:cs typeface="Times New Roman" panose="02020603050405020304" pitchFamily="18" charset="0"/>
              </a:rPr>
              <a:t>2015 yılında derin sinir ağlarının eğitim sırasında karşılaştığı gradyan kaybolma (</a:t>
            </a:r>
            <a:r>
              <a:rPr lang="tr-TR" sz="2000" dirty="0" err="1">
                <a:latin typeface="Times New Roman" panose="02020603050405020304" pitchFamily="18" charset="0"/>
                <a:cs typeface="Times New Roman" panose="02020603050405020304" pitchFamily="18" charset="0"/>
              </a:rPr>
              <a:t>vanishing</a:t>
            </a:r>
            <a:r>
              <a:rPr lang="tr-TR" sz="2000" dirty="0">
                <a:latin typeface="Times New Roman" panose="02020603050405020304" pitchFamily="18" charset="0"/>
                <a:cs typeface="Times New Roman" panose="02020603050405020304" pitchFamily="18" charset="0"/>
              </a:rPr>
              <a:t> </a:t>
            </a:r>
            <a:r>
              <a:rPr lang="tr-TR" sz="2000" dirty="0" err="1">
                <a:latin typeface="Times New Roman" panose="02020603050405020304" pitchFamily="18" charset="0"/>
                <a:cs typeface="Times New Roman" panose="02020603050405020304" pitchFamily="18" charset="0"/>
              </a:rPr>
              <a:t>gradient</a:t>
            </a:r>
            <a:r>
              <a:rPr lang="tr-TR" sz="2000" dirty="0">
                <a:latin typeface="Times New Roman" panose="02020603050405020304" pitchFamily="18" charset="0"/>
                <a:cs typeface="Times New Roman" panose="02020603050405020304" pitchFamily="18" charset="0"/>
              </a:rPr>
              <a:t>) problemini çözmek için tasarlanmıştır.</a:t>
            </a:r>
          </a:p>
          <a:p>
            <a:pPr algn="just">
              <a:lnSpc>
                <a:spcPct val="150000"/>
              </a:lnSpc>
            </a:pPr>
            <a:r>
              <a:rPr lang="tr-TR" sz="2000" dirty="0">
                <a:latin typeface="Times New Roman" panose="02020603050405020304" pitchFamily="18" charset="0"/>
                <a:cs typeface="Times New Roman" panose="02020603050405020304" pitchFamily="18" charset="0"/>
              </a:rPr>
              <a:t>Klasik derin ağlardan farklı olarak </a:t>
            </a:r>
            <a:r>
              <a:rPr lang="tr-TR" sz="2000" dirty="0" err="1">
                <a:latin typeface="Times New Roman" panose="02020603050405020304" pitchFamily="18" charset="0"/>
                <a:cs typeface="Times New Roman" panose="02020603050405020304" pitchFamily="18" charset="0"/>
              </a:rPr>
              <a:t>residual</a:t>
            </a:r>
            <a:r>
              <a:rPr lang="tr-TR" sz="2000" dirty="0">
                <a:latin typeface="Times New Roman" panose="02020603050405020304" pitchFamily="18" charset="0"/>
                <a:cs typeface="Times New Roman" panose="02020603050405020304" pitchFamily="18" charset="0"/>
              </a:rPr>
              <a:t> (artık) bağlantılar kullanmasıdır. Geleneksel derin ağlarda katmanlar sırayla bağlanırken, </a:t>
            </a:r>
            <a:r>
              <a:rPr lang="tr-TR" sz="2000" dirty="0" err="1">
                <a:latin typeface="Times New Roman" panose="02020603050405020304" pitchFamily="18" charset="0"/>
                <a:cs typeface="Times New Roman" panose="02020603050405020304" pitchFamily="18" charset="0"/>
              </a:rPr>
              <a:t>ResNet’te</a:t>
            </a:r>
            <a:r>
              <a:rPr lang="tr-TR" sz="2000" dirty="0">
                <a:latin typeface="Times New Roman" panose="02020603050405020304" pitchFamily="18" charset="0"/>
                <a:cs typeface="Times New Roman" panose="02020603050405020304" pitchFamily="18" charset="0"/>
              </a:rPr>
              <a:t> giriş verisi artık bağlantıları (</a:t>
            </a:r>
            <a:r>
              <a:rPr lang="tr-TR" sz="2000" dirty="0" err="1">
                <a:latin typeface="Times New Roman" panose="02020603050405020304" pitchFamily="18" charset="0"/>
                <a:cs typeface="Times New Roman" panose="02020603050405020304" pitchFamily="18" charset="0"/>
              </a:rPr>
              <a:t>skip</a:t>
            </a:r>
            <a:r>
              <a:rPr lang="tr-TR" sz="2000" dirty="0">
                <a:latin typeface="Times New Roman" panose="02020603050405020304" pitchFamily="18" charset="0"/>
                <a:cs typeface="Times New Roman" panose="02020603050405020304" pitchFamily="18" charset="0"/>
              </a:rPr>
              <a:t> </a:t>
            </a:r>
            <a:r>
              <a:rPr lang="tr-TR" sz="2000" dirty="0" err="1">
                <a:latin typeface="Times New Roman" panose="02020603050405020304" pitchFamily="18" charset="0"/>
                <a:cs typeface="Times New Roman" panose="02020603050405020304" pitchFamily="18" charset="0"/>
              </a:rPr>
              <a:t>connections</a:t>
            </a:r>
            <a:r>
              <a:rPr lang="tr-TR" sz="2000" dirty="0">
                <a:latin typeface="Times New Roman" panose="02020603050405020304" pitchFamily="18" charset="0"/>
                <a:cs typeface="Times New Roman" panose="02020603050405020304" pitchFamily="18" charset="0"/>
              </a:rPr>
              <a:t>) ile birkaç katmanı atlayarak ileri taşınır.</a:t>
            </a:r>
          </a:p>
        </p:txBody>
      </p:sp>
      <p:pic>
        <p:nvPicPr>
          <p:cNvPr id="2" name="Picture 2">
            <a:extLst>
              <a:ext uri="{FF2B5EF4-FFF2-40B4-BE49-F238E27FC236}">
                <a16:creationId xmlns:a16="http://schemas.microsoft.com/office/drawing/2014/main" id="{AEA908C9-A089-BF3B-DC7F-BBEE1185E9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1215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par>
                                <p:cTn id="12" presetID="10" presetClass="entr" presetSubtype="0" fill="hold" nodeType="withEffect">
                                  <p:stCondLst>
                                    <p:cond delay="0"/>
                                  </p:stCondLst>
                                  <p:childTnLst>
                                    <p:set>
                                      <p:cBhvr>
                                        <p:cTn id="13" dur="1" fill="hold">
                                          <p:stCondLst>
                                            <p:cond delay="0"/>
                                          </p:stCondLst>
                                        </p:cTn>
                                        <p:tgtEl>
                                          <p:spTgt spid="2050"/>
                                        </p:tgtEl>
                                        <p:attrNameLst>
                                          <p:attrName>style.visibility</p:attrName>
                                        </p:attrNameLst>
                                      </p:cBhvr>
                                      <p:to>
                                        <p:strVal val="visible"/>
                                      </p:to>
                                    </p:set>
                                    <p:animEffect transition="in" filter="fade">
                                      <p:cBhvr>
                                        <p:cTn id="14" dur="10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5AE8BA-D6CB-1871-BA2C-28EC77F31671}"/>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3B14D46D-BC6B-1A22-CC4B-7BDC1D54007D}"/>
              </a:ext>
            </a:extLst>
          </p:cNvPr>
          <p:cNvSpPr>
            <a:spLocks noGrp="1"/>
          </p:cNvSpPr>
          <p:nvPr>
            <p:ph type="ftr" sz="quarter" idx="11"/>
          </p:nvPr>
        </p:nvSpPr>
        <p:spPr/>
        <p:txBody>
          <a:bodyPr/>
          <a:lstStyle/>
          <a:p>
            <a:r>
              <a:rPr lang="tr-TR" dirty="0"/>
              <a:t>21-23 Şubat 2025, İzmir</a:t>
            </a:r>
          </a:p>
        </p:txBody>
      </p:sp>
      <p:sp>
        <p:nvSpPr>
          <p:cNvPr id="5" name="Metin kutusu 4">
            <a:extLst>
              <a:ext uri="{FF2B5EF4-FFF2-40B4-BE49-F238E27FC236}">
                <a16:creationId xmlns:a16="http://schemas.microsoft.com/office/drawing/2014/main" id="{459EF5FC-B97D-4FF3-52DB-BA7A5343DCCE}"/>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YÖNTEM-SINIF AKTİVASYON HARİTASI</a:t>
            </a:r>
            <a:endParaRPr lang="tr-TR" sz="2800" b="1" i="0" dirty="0">
              <a:effectLst/>
              <a:latin typeface="Orbitron" panose="02000000000000000000" pitchFamily="50" charset="0"/>
            </a:endParaRPr>
          </a:p>
        </p:txBody>
      </p:sp>
      <p:sp>
        <p:nvSpPr>
          <p:cNvPr id="8" name="Metin kutusu 7">
            <a:extLst>
              <a:ext uri="{FF2B5EF4-FFF2-40B4-BE49-F238E27FC236}">
                <a16:creationId xmlns:a16="http://schemas.microsoft.com/office/drawing/2014/main" id="{CA39B0E1-6ED2-E9A3-91C5-1735EBC77A93}"/>
              </a:ext>
            </a:extLst>
          </p:cNvPr>
          <p:cNvSpPr txBox="1"/>
          <p:nvPr/>
        </p:nvSpPr>
        <p:spPr>
          <a:xfrm>
            <a:off x="38101" y="6240934"/>
            <a:ext cx="12191999" cy="230832"/>
          </a:xfrm>
          <a:prstGeom prst="rect">
            <a:avLst/>
          </a:prstGeom>
          <a:noFill/>
        </p:spPr>
        <p:txBody>
          <a:bodyPr wrap="square">
            <a:spAutoFit/>
          </a:bodyPr>
          <a:lstStyle/>
          <a:p>
            <a:pPr algn="ctr"/>
            <a:r>
              <a:rPr lang="en-US" sz="900" dirty="0"/>
              <a:t>https://arxiv.org/abs/1806.10206</a:t>
            </a:r>
          </a:p>
        </p:txBody>
      </p:sp>
      <p:pic>
        <p:nvPicPr>
          <p:cNvPr id="10" name="Resim 9">
            <a:extLst>
              <a:ext uri="{FF2B5EF4-FFF2-40B4-BE49-F238E27FC236}">
                <a16:creationId xmlns:a16="http://schemas.microsoft.com/office/drawing/2014/main" id="{5A1BA7B9-F7E2-EAB7-3918-16B3056AC839}"/>
              </a:ext>
            </a:extLst>
          </p:cNvPr>
          <p:cNvPicPr>
            <a:picLocks noChangeAspect="1"/>
          </p:cNvPicPr>
          <p:nvPr/>
        </p:nvPicPr>
        <p:blipFill>
          <a:blip r:embed="rId2"/>
          <a:stretch>
            <a:fillRect/>
          </a:stretch>
        </p:blipFill>
        <p:spPr>
          <a:xfrm>
            <a:off x="261937" y="2897298"/>
            <a:ext cx="7585243" cy="2680812"/>
          </a:xfrm>
          <a:prstGeom prst="rect">
            <a:avLst/>
          </a:prstGeom>
        </p:spPr>
      </p:pic>
      <p:sp>
        <p:nvSpPr>
          <p:cNvPr id="12" name="Metin kutusu 11">
            <a:extLst>
              <a:ext uri="{FF2B5EF4-FFF2-40B4-BE49-F238E27FC236}">
                <a16:creationId xmlns:a16="http://schemas.microsoft.com/office/drawing/2014/main" id="{B8C87E90-E0BD-BFC2-B2BA-57089757380A}"/>
              </a:ext>
            </a:extLst>
          </p:cNvPr>
          <p:cNvSpPr txBox="1"/>
          <p:nvPr/>
        </p:nvSpPr>
        <p:spPr>
          <a:xfrm>
            <a:off x="261937" y="1190097"/>
            <a:ext cx="11744325" cy="1430200"/>
          </a:xfrm>
          <a:prstGeom prst="rect">
            <a:avLst/>
          </a:prstGeom>
          <a:noFill/>
        </p:spPr>
        <p:txBody>
          <a:bodyPr wrap="square">
            <a:spAutoFit/>
          </a:bodyPr>
          <a:lstStyle/>
          <a:p>
            <a:pPr algn="just">
              <a:lnSpc>
                <a:spcPct val="150000"/>
              </a:lnSpc>
            </a:pPr>
            <a:r>
              <a:rPr lang="en-US" sz="2000" dirty="0">
                <a:latin typeface="Palatino Linotype" panose="02040502050505030304" pitchFamily="18" charset="0"/>
              </a:rPr>
              <a:t>DFF, </a:t>
            </a:r>
            <a:r>
              <a:rPr lang="tr-TR" sz="2000" dirty="0">
                <a:latin typeface="Palatino Linotype" panose="02040502050505030304" pitchFamily="18" charset="0"/>
              </a:rPr>
              <a:t>derin öğrenme modellerindeki içsel temsilleri ayrıştırmak ve yorumlanabilir hale getirmek için </a:t>
            </a:r>
            <a:r>
              <a:rPr lang="en-US" sz="2000" dirty="0" err="1">
                <a:latin typeface="Palatino Linotype" panose="02040502050505030304" pitchFamily="18" charset="0"/>
              </a:rPr>
              <a:t>kullanılır</a:t>
            </a:r>
            <a:r>
              <a:rPr lang="en-US" sz="2000" dirty="0">
                <a:latin typeface="Palatino Linotype" panose="02040502050505030304" pitchFamily="18" charset="0"/>
              </a:rPr>
              <a:t> </a:t>
            </a:r>
            <a:r>
              <a:rPr lang="en-US" sz="2000" dirty="0" err="1">
                <a:latin typeface="Palatino Linotype" panose="02040502050505030304" pitchFamily="18" charset="0"/>
              </a:rPr>
              <a:t>ve</a:t>
            </a:r>
            <a:r>
              <a:rPr lang="en-US" sz="2000" dirty="0">
                <a:latin typeface="Palatino Linotype" panose="02040502050505030304" pitchFamily="18" charset="0"/>
              </a:rPr>
              <a:t> </a:t>
            </a:r>
            <a:r>
              <a:rPr lang="en-US" sz="2000" dirty="0" err="1">
                <a:latin typeface="Palatino Linotype" panose="02040502050505030304" pitchFamily="18" charset="0"/>
              </a:rPr>
              <a:t>burada</a:t>
            </a:r>
            <a:r>
              <a:rPr lang="en-US" sz="2000" dirty="0">
                <a:latin typeface="Palatino Linotype" panose="02040502050505030304" pitchFamily="18" charset="0"/>
              </a:rPr>
              <a:t> </a:t>
            </a:r>
            <a:r>
              <a:rPr lang="en-US" sz="2000" dirty="0" err="1">
                <a:latin typeface="Palatino Linotype" panose="02040502050505030304" pitchFamily="18" charset="0"/>
              </a:rPr>
              <a:t>özellik</a:t>
            </a:r>
            <a:r>
              <a:rPr lang="en-US" sz="2000" dirty="0">
                <a:latin typeface="Palatino Linotype" panose="02040502050505030304" pitchFamily="18" charset="0"/>
              </a:rPr>
              <a:t> </a:t>
            </a:r>
            <a:r>
              <a:rPr lang="en-US" sz="2000" dirty="0" err="1">
                <a:latin typeface="Palatino Linotype" panose="02040502050505030304" pitchFamily="18" charset="0"/>
              </a:rPr>
              <a:t>uzayındaki</a:t>
            </a:r>
            <a:r>
              <a:rPr lang="en-US" sz="2000" dirty="0">
                <a:latin typeface="Palatino Linotype" panose="02040502050505030304" pitchFamily="18" charset="0"/>
              </a:rPr>
              <a:t> </a:t>
            </a:r>
            <a:r>
              <a:rPr lang="en-US" sz="2000" dirty="0" err="1">
                <a:latin typeface="Palatino Linotype" panose="02040502050505030304" pitchFamily="18" charset="0"/>
              </a:rPr>
              <a:t>hiyerarşik</a:t>
            </a:r>
            <a:r>
              <a:rPr lang="en-US" sz="2000" dirty="0">
                <a:latin typeface="Palatino Linotype" panose="02040502050505030304" pitchFamily="18" charset="0"/>
              </a:rPr>
              <a:t> </a:t>
            </a:r>
            <a:r>
              <a:rPr lang="en-US" sz="2000" dirty="0" err="1">
                <a:latin typeface="Palatino Linotype" panose="02040502050505030304" pitchFamily="18" charset="0"/>
              </a:rPr>
              <a:t>küme</a:t>
            </a:r>
            <a:r>
              <a:rPr lang="en-US" sz="2000" dirty="0">
                <a:latin typeface="Palatino Linotype" panose="02040502050505030304" pitchFamily="18" charset="0"/>
              </a:rPr>
              <a:t> </a:t>
            </a:r>
            <a:r>
              <a:rPr lang="en-US" sz="2000" dirty="0" err="1">
                <a:latin typeface="Palatino Linotype" panose="02040502050505030304" pitchFamily="18" charset="0"/>
              </a:rPr>
              <a:t>yapıları</a:t>
            </a:r>
            <a:r>
              <a:rPr lang="en-US" sz="2000" dirty="0">
                <a:latin typeface="Palatino Linotype" panose="02040502050505030304" pitchFamily="18" charset="0"/>
              </a:rPr>
              <a:t> </a:t>
            </a:r>
            <a:r>
              <a:rPr lang="en-US" sz="2000" dirty="0" err="1">
                <a:latin typeface="Palatino Linotype" panose="02040502050505030304" pitchFamily="18" charset="0"/>
              </a:rPr>
              <a:t>tespit</a:t>
            </a:r>
            <a:r>
              <a:rPr lang="en-US" sz="2000" dirty="0">
                <a:latin typeface="Palatino Linotype" panose="02040502050505030304" pitchFamily="18" charset="0"/>
              </a:rPr>
              <a:t> </a:t>
            </a:r>
            <a:r>
              <a:rPr lang="en-US" sz="2000" dirty="0" err="1">
                <a:latin typeface="Palatino Linotype" panose="02040502050505030304" pitchFamily="18" charset="0"/>
              </a:rPr>
              <a:t>edilir</a:t>
            </a:r>
            <a:r>
              <a:rPr lang="en-US" sz="2000" dirty="0">
                <a:latin typeface="Palatino Linotype" panose="02040502050505030304" pitchFamily="18" charset="0"/>
              </a:rPr>
              <a:t>. Bu </a:t>
            </a:r>
            <a:r>
              <a:rPr lang="en-US" sz="2000" dirty="0" err="1">
                <a:latin typeface="Palatino Linotype" panose="02040502050505030304" pitchFamily="18" charset="0"/>
              </a:rPr>
              <a:t>yapılar</a:t>
            </a:r>
            <a:r>
              <a:rPr lang="en-US" sz="2000" dirty="0">
                <a:latin typeface="Palatino Linotype" panose="02040502050505030304" pitchFamily="18" charset="0"/>
              </a:rPr>
              <a:t>, </a:t>
            </a:r>
            <a:r>
              <a:rPr lang="en-US" sz="2000" dirty="0" err="1">
                <a:latin typeface="Palatino Linotype" panose="02040502050505030304" pitchFamily="18" charset="0"/>
              </a:rPr>
              <a:t>ağın</a:t>
            </a:r>
            <a:r>
              <a:rPr lang="en-US" sz="2000" dirty="0">
                <a:latin typeface="Palatino Linotype" panose="02040502050505030304" pitchFamily="18" charset="0"/>
              </a:rPr>
              <a:t> </a:t>
            </a:r>
            <a:r>
              <a:rPr lang="en-US" sz="2000" dirty="0" err="1">
                <a:latin typeface="Palatino Linotype" panose="02040502050505030304" pitchFamily="18" charset="0"/>
              </a:rPr>
              <a:t>benzer</a:t>
            </a:r>
            <a:r>
              <a:rPr lang="en-US" sz="2000" dirty="0">
                <a:latin typeface="Palatino Linotype" panose="02040502050505030304" pitchFamily="18" charset="0"/>
              </a:rPr>
              <a:t> </a:t>
            </a:r>
            <a:r>
              <a:rPr lang="en-US" sz="2000" dirty="0" err="1">
                <a:latin typeface="Palatino Linotype" panose="02040502050505030304" pitchFamily="18" charset="0"/>
              </a:rPr>
              <a:t>olarak</a:t>
            </a:r>
            <a:r>
              <a:rPr lang="en-US" sz="2000" dirty="0">
                <a:latin typeface="Palatino Linotype" panose="02040502050505030304" pitchFamily="18" charset="0"/>
              </a:rPr>
              <a:t> </a:t>
            </a:r>
            <a:r>
              <a:rPr lang="en-US" sz="2000" dirty="0" err="1">
                <a:latin typeface="Palatino Linotype" panose="02040502050505030304" pitchFamily="18" charset="0"/>
              </a:rPr>
              <a:t>algıladığı</a:t>
            </a:r>
            <a:r>
              <a:rPr lang="en-US" sz="2000" dirty="0">
                <a:latin typeface="Palatino Linotype" panose="02040502050505030304" pitchFamily="18" charset="0"/>
              </a:rPr>
              <a:t> </a:t>
            </a:r>
            <a:r>
              <a:rPr lang="en-US" sz="2000" dirty="0" err="1">
                <a:latin typeface="Palatino Linotype" panose="02040502050505030304" pitchFamily="18" charset="0"/>
              </a:rPr>
              <a:t>bölgeleri</a:t>
            </a:r>
            <a:r>
              <a:rPr lang="en-US" sz="2000" dirty="0">
                <a:latin typeface="Palatino Linotype" panose="02040502050505030304" pitchFamily="18" charset="0"/>
              </a:rPr>
              <a:t> </a:t>
            </a:r>
            <a:r>
              <a:rPr lang="en-US" sz="2000" dirty="0" err="1">
                <a:latin typeface="Palatino Linotype" panose="02040502050505030304" pitchFamily="18" charset="0"/>
              </a:rPr>
              <a:t>vurgulayan</a:t>
            </a:r>
            <a:r>
              <a:rPr lang="en-US" sz="2000" dirty="0">
                <a:latin typeface="Palatino Linotype" panose="02040502050505030304" pitchFamily="18" charset="0"/>
              </a:rPr>
              <a:t> </a:t>
            </a:r>
            <a:r>
              <a:rPr lang="en-US" sz="2000" dirty="0" err="1">
                <a:latin typeface="Palatino Linotype" panose="02040502050505030304" pitchFamily="18" charset="0"/>
              </a:rPr>
              <a:t>ısı</a:t>
            </a:r>
            <a:r>
              <a:rPr lang="en-US" sz="2000" dirty="0">
                <a:latin typeface="Palatino Linotype" panose="02040502050505030304" pitchFamily="18" charset="0"/>
              </a:rPr>
              <a:t> </a:t>
            </a:r>
            <a:r>
              <a:rPr lang="en-US" sz="2000" dirty="0" err="1">
                <a:latin typeface="Palatino Linotype" panose="02040502050505030304" pitchFamily="18" charset="0"/>
              </a:rPr>
              <a:t>haritaları</a:t>
            </a:r>
            <a:r>
              <a:rPr lang="en-US" sz="2000" dirty="0">
                <a:latin typeface="Palatino Linotype" panose="02040502050505030304" pitchFamily="18" charset="0"/>
              </a:rPr>
              <a:t> </a:t>
            </a:r>
            <a:r>
              <a:rPr lang="en-US" sz="2000" dirty="0" err="1">
                <a:latin typeface="Palatino Linotype" panose="02040502050505030304" pitchFamily="18" charset="0"/>
              </a:rPr>
              <a:t>şeklinde</a:t>
            </a:r>
            <a:r>
              <a:rPr lang="en-US" sz="2000" dirty="0">
                <a:latin typeface="Palatino Linotype" panose="02040502050505030304" pitchFamily="18" charset="0"/>
              </a:rPr>
              <a:t> </a:t>
            </a:r>
            <a:r>
              <a:rPr lang="en-US" sz="2000" dirty="0" err="1">
                <a:latin typeface="Palatino Linotype" panose="02040502050505030304" pitchFamily="18" charset="0"/>
              </a:rPr>
              <a:t>görselleştirilir</a:t>
            </a:r>
            <a:r>
              <a:rPr lang="en-US" sz="2000" dirty="0">
                <a:latin typeface="Palatino Linotype" panose="02040502050505030304" pitchFamily="18" charset="0"/>
              </a:rPr>
              <a:t>. </a:t>
            </a:r>
          </a:p>
        </p:txBody>
      </p:sp>
      <p:sp>
        <p:nvSpPr>
          <p:cNvPr id="14" name="Metin kutusu 13">
            <a:extLst>
              <a:ext uri="{FF2B5EF4-FFF2-40B4-BE49-F238E27FC236}">
                <a16:creationId xmlns:a16="http://schemas.microsoft.com/office/drawing/2014/main" id="{D231366C-BA48-3351-E146-8AF0D80BD867}"/>
              </a:ext>
            </a:extLst>
          </p:cNvPr>
          <p:cNvSpPr txBox="1"/>
          <p:nvPr/>
        </p:nvSpPr>
        <p:spPr>
          <a:xfrm>
            <a:off x="7847180" y="3575984"/>
            <a:ext cx="4176712" cy="1323439"/>
          </a:xfrm>
          <a:prstGeom prst="rect">
            <a:avLst/>
          </a:prstGeom>
          <a:noFill/>
        </p:spPr>
        <p:txBody>
          <a:bodyPr wrap="square">
            <a:spAutoFit/>
          </a:bodyPr>
          <a:lstStyle/>
          <a:p>
            <a:pPr marL="285750" indent="-285750">
              <a:buFont typeface="Wingdings" panose="05000000000000000000" pitchFamily="2" charset="2"/>
              <a:buChar char="§"/>
            </a:pPr>
            <a:r>
              <a:rPr lang="en-US" sz="1600" dirty="0" err="1">
                <a:latin typeface="Palatino Linotype" panose="02040502050505030304" pitchFamily="18" charset="0"/>
              </a:rPr>
              <a:t>CNN'den</a:t>
            </a:r>
            <a:r>
              <a:rPr lang="en-US" sz="1600" dirty="0">
                <a:latin typeface="Palatino Linotype" panose="02040502050505030304" pitchFamily="18" charset="0"/>
              </a:rPr>
              <a:t> </a:t>
            </a:r>
            <a:r>
              <a:rPr lang="en-US" sz="1600" dirty="0" err="1">
                <a:latin typeface="Palatino Linotype" panose="02040502050505030304" pitchFamily="18" charset="0"/>
              </a:rPr>
              <a:t>özellikler</a:t>
            </a:r>
            <a:r>
              <a:rPr lang="en-US" sz="1600" dirty="0">
                <a:latin typeface="Palatino Linotype" panose="02040502050505030304" pitchFamily="18" charset="0"/>
              </a:rPr>
              <a:t> </a:t>
            </a:r>
            <a:r>
              <a:rPr lang="en-US" sz="1600" dirty="0" err="1">
                <a:latin typeface="Palatino Linotype" panose="02040502050505030304" pitchFamily="18" charset="0"/>
              </a:rPr>
              <a:t>çıkarılır</a:t>
            </a:r>
            <a:r>
              <a:rPr lang="en-US" sz="1600" dirty="0">
                <a:latin typeface="Palatino Linotype" panose="02040502050505030304" pitchFamily="18" charset="0"/>
              </a:rPr>
              <a:t>.</a:t>
            </a:r>
          </a:p>
          <a:p>
            <a:pPr marL="285750" indent="-285750">
              <a:buFont typeface="Wingdings" panose="05000000000000000000" pitchFamily="2" charset="2"/>
              <a:buChar char="§"/>
            </a:pPr>
            <a:r>
              <a:rPr lang="en-US" sz="1600" dirty="0" err="1">
                <a:latin typeface="Palatino Linotype" panose="02040502050505030304" pitchFamily="18" charset="0"/>
              </a:rPr>
              <a:t>Özellikler</a:t>
            </a:r>
            <a:r>
              <a:rPr lang="en-US" sz="1600" dirty="0">
                <a:latin typeface="Palatino Linotype" panose="02040502050505030304" pitchFamily="18" charset="0"/>
              </a:rPr>
              <a:t> </a:t>
            </a:r>
            <a:r>
              <a:rPr lang="en-US" sz="1600" dirty="0" err="1">
                <a:latin typeface="Palatino Linotype" panose="02040502050505030304" pitchFamily="18" charset="0"/>
              </a:rPr>
              <a:t>matris</a:t>
            </a:r>
            <a:r>
              <a:rPr lang="en-US" sz="1600" dirty="0">
                <a:latin typeface="Palatino Linotype" panose="02040502050505030304" pitchFamily="18" charset="0"/>
              </a:rPr>
              <a:t> </a:t>
            </a:r>
            <a:r>
              <a:rPr lang="en-US" sz="1600" dirty="0" err="1">
                <a:latin typeface="Palatino Linotype" panose="02040502050505030304" pitchFamily="18" charset="0"/>
              </a:rPr>
              <a:t>olarak</a:t>
            </a:r>
            <a:r>
              <a:rPr lang="en-US" sz="1600" dirty="0">
                <a:latin typeface="Palatino Linotype" panose="02040502050505030304" pitchFamily="18" charset="0"/>
              </a:rPr>
              <a:t> </a:t>
            </a:r>
            <a:r>
              <a:rPr lang="en-US" sz="1600" dirty="0" err="1">
                <a:latin typeface="Palatino Linotype" panose="02040502050505030304" pitchFamily="18" charset="0"/>
              </a:rPr>
              <a:t>görüntülenir</a:t>
            </a:r>
            <a:r>
              <a:rPr lang="en-US" sz="1600" dirty="0">
                <a:latin typeface="Palatino Linotype" panose="02040502050505030304" pitchFamily="18" charset="0"/>
              </a:rPr>
              <a:t>. </a:t>
            </a:r>
            <a:r>
              <a:rPr lang="en-US" sz="1600" dirty="0" err="1">
                <a:latin typeface="Palatino Linotype" panose="02040502050505030304" pitchFamily="18" charset="0"/>
              </a:rPr>
              <a:t>Matrise</a:t>
            </a:r>
            <a:r>
              <a:rPr lang="en-US" sz="1600" dirty="0">
                <a:latin typeface="Palatino Linotype" panose="02040502050505030304" pitchFamily="18" charset="0"/>
              </a:rPr>
              <a:t> NMF (Non-negative Matrix Factorization) </a:t>
            </a:r>
            <a:r>
              <a:rPr lang="en-US" sz="1600" dirty="0" err="1">
                <a:latin typeface="Palatino Linotype" panose="02040502050505030304" pitchFamily="18" charset="0"/>
              </a:rPr>
              <a:t>uygulanır</a:t>
            </a:r>
            <a:r>
              <a:rPr lang="en-US" sz="1600" dirty="0">
                <a:latin typeface="Palatino Linotype" panose="02040502050505030304" pitchFamily="18" charset="0"/>
              </a:rPr>
              <a:t>.</a:t>
            </a:r>
          </a:p>
          <a:p>
            <a:pPr marL="285750" indent="-285750">
              <a:buFont typeface="Wingdings" panose="05000000000000000000" pitchFamily="2" charset="2"/>
              <a:buChar char="§"/>
            </a:pPr>
            <a:r>
              <a:rPr lang="en-US" sz="1600" dirty="0">
                <a:latin typeface="Palatino Linotype" panose="02040502050505030304" pitchFamily="18" charset="0"/>
              </a:rPr>
              <a:t>k </a:t>
            </a:r>
            <a:r>
              <a:rPr lang="en-US" sz="1600" dirty="0" err="1">
                <a:latin typeface="Palatino Linotype" panose="02040502050505030304" pitchFamily="18" charset="0"/>
              </a:rPr>
              <a:t>faktör</a:t>
            </a:r>
            <a:r>
              <a:rPr lang="en-US" sz="1600" dirty="0">
                <a:latin typeface="Palatino Linotype" panose="02040502050505030304" pitchFamily="18" charset="0"/>
              </a:rPr>
              <a:t>, k </a:t>
            </a:r>
            <a:r>
              <a:rPr lang="en-US" sz="1600" dirty="0" err="1">
                <a:latin typeface="Palatino Linotype" panose="02040502050505030304" pitchFamily="18" charset="0"/>
              </a:rPr>
              <a:t>ısı</a:t>
            </a:r>
            <a:r>
              <a:rPr lang="en-US" sz="1600" dirty="0">
                <a:latin typeface="Palatino Linotype" panose="02040502050505030304" pitchFamily="18" charset="0"/>
              </a:rPr>
              <a:t> </a:t>
            </a:r>
            <a:r>
              <a:rPr lang="en-US" sz="1600" dirty="0" err="1">
                <a:latin typeface="Palatino Linotype" panose="02040502050505030304" pitchFamily="18" charset="0"/>
              </a:rPr>
              <a:t>haritasını</a:t>
            </a:r>
            <a:r>
              <a:rPr lang="en-US" sz="1600" dirty="0">
                <a:latin typeface="Palatino Linotype" panose="02040502050505030304" pitchFamily="18" charset="0"/>
              </a:rPr>
              <a:t> </a:t>
            </a:r>
            <a:r>
              <a:rPr lang="en-US" sz="1600" dirty="0" err="1">
                <a:latin typeface="Palatino Linotype" panose="02040502050505030304" pitchFamily="18" charset="0"/>
              </a:rPr>
              <a:t>görselleştirilir</a:t>
            </a:r>
            <a:r>
              <a:rPr lang="en-US" sz="1600" dirty="0">
                <a:latin typeface="Palatino Linotype" panose="02040502050505030304" pitchFamily="18" charset="0"/>
              </a:rPr>
              <a:t>.</a:t>
            </a:r>
          </a:p>
        </p:txBody>
      </p:sp>
      <p:pic>
        <p:nvPicPr>
          <p:cNvPr id="2" name="Picture 2">
            <a:extLst>
              <a:ext uri="{FF2B5EF4-FFF2-40B4-BE49-F238E27FC236}">
                <a16:creationId xmlns:a16="http://schemas.microsoft.com/office/drawing/2014/main" id="{2C6835A1-07AC-36F2-9F64-5B932057AD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44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childTnLst>
                                </p:cTn>
                              </p:par>
                            </p:childTnLst>
                          </p:cTn>
                        </p:par>
                        <p:par>
                          <p:cTn id="12" fill="hold">
                            <p:stCondLst>
                              <p:cond delay="3000"/>
                            </p:stCondLst>
                            <p:childTnLst>
                              <p:par>
                                <p:cTn id="13" presetID="10" presetClass="entr" presetSubtype="0"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childTnLst>
                                </p:cTn>
                              </p:par>
                            </p:childTnLst>
                          </p:cTn>
                        </p:par>
                        <p:par>
                          <p:cTn id="16" fill="hold">
                            <p:stCondLst>
                              <p:cond delay="4000"/>
                            </p:stCondLst>
                            <p:childTnLst>
                              <p:par>
                                <p:cTn id="17" presetID="10" presetClass="entr" presetSubtype="0"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2" grpId="0"/>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5E1699-5A1D-23BD-1EE7-6F28674C556B}"/>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0CC3C59D-4030-5F32-3628-F558D1B0F918}"/>
              </a:ext>
            </a:extLst>
          </p:cNvPr>
          <p:cNvSpPr>
            <a:spLocks noGrp="1"/>
          </p:cNvSpPr>
          <p:nvPr>
            <p:ph type="ftr" sz="quarter" idx="11"/>
          </p:nvPr>
        </p:nvSpPr>
        <p:spPr>
          <a:xfrm>
            <a:off x="0" y="6356350"/>
            <a:ext cx="12192000" cy="365125"/>
          </a:xfrm>
        </p:spPr>
        <p:txBody>
          <a:bodyPr/>
          <a:lstStyle/>
          <a:p>
            <a:r>
              <a:rPr lang="tr-TR" dirty="0"/>
              <a:t>21-23 Şubat 2025, İzmir</a:t>
            </a:r>
          </a:p>
        </p:txBody>
      </p:sp>
      <p:sp>
        <p:nvSpPr>
          <p:cNvPr id="5" name="Metin kutusu 4">
            <a:extLst>
              <a:ext uri="{FF2B5EF4-FFF2-40B4-BE49-F238E27FC236}">
                <a16:creationId xmlns:a16="http://schemas.microsoft.com/office/drawing/2014/main" id="{3D3D190C-1A81-2CB7-B98E-AE6861AAA1A5}"/>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YÖNTEM-VERİ SETİ</a:t>
            </a:r>
            <a:endParaRPr lang="tr-TR" sz="2800" b="1" i="0" dirty="0">
              <a:effectLst/>
              <a:latin typeface="Orbitron" panose="02000000000000000000" pitchFamily="50" charset="0"/>
            </a:endParaRPr>
          </a:p>
        </p:txBody>
      </p:sp>
      <p:sp>
        <p:nvSpPr>
          <p:cNvPr id="2" name="Metin kutusu 1">
            <a:extLst>
              <a:ext uri="{FF2B5EF4-FFF2-40B4-BE49-F238E27FC236}">
                <a16:creationId xmlns:a16="http://schemas.microsoft.com/office/drawing/2014/main" id="{60F852BD-8D84-700B-BA65-58EFA02469E1}"/>
              </a:ext>
            </a:extLst>
          </p:cNvPr>
          <p:cNvSpPr txBox="1"/>
          <p:nvPr/>
        </p:nvSpPr>
        <p:spPr>
          <a:xfrm>
            <a:off x="277044" y="4154213"/>
            <a:ext cx="5818956" cy="646331"/>
          </a:xfrm>
          <a:prstGeom prst="rect">
            <a:avLst/>
          </a:prstGeom>
          <a:noFill/>
        </p:spPr>
        <p:txBody>
          <a:bodyPr wrap="square" rtlCol="0">
            <a:spAutoFit/>
          </a:bodyPr>
          <a:lstStyle/>
          <a:p>
            <a:r>
              <a:rPr lang="tr-TR" dirty="0">
                <a:latin typeface="Palatino Linotype" panose="02040502050505030304" pitchFamily="18" charset="0"/>
              </a:rPr>
              <a:t>Eserler, *</a:t>
            </a:r>
            <a:r>
              <a:rPr lang="tr-TR" dirty="0" err="1">
                <a:latin typeface="Palatino Linotype" panose="02040502050505030304" pitchFamily="18" charset="0"/>
              </a:rPr>
              <a:t>WikiArt</a:t>
            </a:r>
            <a:r>
              <a:rPr lang="tr-TR" dirty="0">
                <a:latin typeface="Palatino Linotype" panose="02040502050505030304" pitchFamily="18" charset="0"/>
              </a:rPr>
              <a:t> internet sayfasından akademik çalışma amaçlı temin edilmiştir.</a:t>
            </a:r>
          </a:p>
        </p:txBody>
      </p:sp>
      <p:sp>
        <p:nvSpPr>
          <p:cNvPr id="26" name="Metin kutusu 25">
            <a:extLst>
              <a:ext uri="{FF2B5EF4-FFF2-40B4-BE49-F238E27FC236}">
                <a16:creationId xmlns:a16="http://schemas.microsoft.com/office/drawing/2014/main" id="{774BBCF3-1B1E-A3F9-65C1-441361EB315F}"/>
              </a:ext>
            </a:extLst>
          </p:cNvPr>
          <p:cNvSpPr txBox="1"/>
          <p:nvPr/>
        </p:nvSpPr>
        <p:spPr>
          <a:xfrm>
            <a:off x="277044" y="6438884"/>
            <a:ext cx="2878447" cy="369332"/>
          </a:xfrm>
          <a:prstGeom prst="rect">
            <a:avLst/>
          </a:prstGeom>
          <a:noFill/>
        </p:spPr>
        <p:txBody>
          <a:bodyPr wrap="square">
            <a:spAutoFit/>
          </a:bodyPr>
          <a:lstStyle/>
          <a:p>
            <a:r>
              <a:rPr lang="tr-TR" dirty="0"/>
              <a:t>*https://www.wikiart.org/ </a:t>
            </a:r>
          </a:p>
        </p:txBody>
      </p:sp>
      <p:grpSp>
        <p:nvGrpSpPr>
          <p:cNvPr id="30" name="Grup 29">
            <a:extLst>
              <a:ext uri="{FF2B5EF4-FFF2-40B4-BE49-F238E27FC236}">
                <a16:creationId xmlns:a16="http://schemas.microsoft.com/office/drawing/2014/main" id="{70D76F51-9195-63DF-6AB3-E9FEBB26EE86}"/>
              </a:ext>
            </a:extLst>
          </p:cNvPr>
          <p:cNvGrpSpPr/>
          <p:nvPr/>
        </p:nvGrpSpPr>
        <p:grpSpPr>
          <a:xfrm>
            <a:off x="277044" y="1531295"/>
            <a:ext cx="5818956" cy="2343275"/>
            <a:chOff x="382146" y="1368626"/>
            <a:chExt cx="5818956" cy="2343275"/>
          </a:xfrm>
        </p:grpSpPr>
        <p:grpSp>
          <p:nvGrpSpPr>
            <p:cNvPr id="31" name="Grup 30">
              <a:extLst>
                <a:ext uri="{FF2B5EF4-FFF2-40B4-BE49-F238E27FC236}">
                  <a16:creationId xmlns:a16="http://schemas.microsoft.com/office/drawing/2014/main" id="{A29CF4A4-59CA-3541-954E-B2A02B1D22AB}"/>
                </a:ext>
              </a:extLst>
            </p:cNvPr>
            <p:cNvGrpSpPr/>
            <p:nvPr/>
          </p:nvGrpSpPr>
          <p:grpSpPr>
            <a:xfrm>
              <a:off x="382146" y="1830291"/>
              <a:ext cx="5818956" cy="1881610"/>
              <a:chOff x="345570" y="1409667"/>
              <a:chExt cx="5818956" cy="1881610"/>
            </a:xfrm>
          </p:grpSpPr>
          <p:pic>
            <p:nvPicPr>
              <p:cNvPr id="37" name="Picture 2">
                <a:extLst>
                  <a:ext uri="{FF2B5EF4-FFF2-40B4-BE49-F238E27FC236}">
                    <a16:creationId xmlns:a16="http://schemas.microsoft.com/office/drawing/2014/main" id="{C8064942-FD6C-896A-CA3B-475C42FAC5A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213" r="6213"/>
              <a:stretch/>
            </p:blipFill>
            <p:spPr bwMode="auto">
              <a:xfrm>
                <a:off x="345570" y="1409667"/>
                <a:ext cx="1080000" cy="1620000"/>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4">
                <a:extLst>
                  <a:ext uri="{FF2B5EF4-FFF2-40B4-BE49-F238E27FC236}">
                    <a16:creationId xmlns:a16="http://schemas.microsoft.com/office/drawing/2014/main" id="{540923FC-731C-E20F-66B5-BDAB9129FFD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606" r="5606"/>
              <a:stretch/>
            </p:blipFill>
            <p:spPr bwMode="auto">
              <a:xfrm>
                <a:off x="1530309" y="1409667"/>
                <a:ext cx="1080000" cy="1620000"/>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6" descr="Black-and-white photo of Picasso in a coat">
                <a:extLst>
                  <a:ext uri="{FF2B5EF4-FFF2-40B4-BE49-F238E27FC236}">
                    <a16:creationId xmlns:a16="http://schemas.microsoft.com/office/drawing/2014/main" id="{72A6415A-0BA5-045E-0CDC-627158E11A1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060" r="11060"/>
              <a:stretch/>
            </p:blipFill>
            <p:spPr bwMode="auto">
              <a:xfrm>
                <a:off x="2715048" y="1409667"/>
                <a:ext cx="1080000" cy="1620000"/>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8">
                <a:extLst>
                  <a:ext uri="{FF2B5EF4-FFF2-40B4-BE49-F238E27FC236}">
                    <a16:creationId xmlns:a16="http://schemas.microsoft.com/office/drawing/2014/main" id="{F5D76C29-8052-1EA4-5F5D-76298A968EB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121" r="7121"/>
              <a:stretch/>
            </p:blipFill>
            <p:spPr bwMode="auto">
              <a:xfrm>
                <a:off x="3899787" y="1409667"/>
                <a:ext cx="1080000" cy="1620000"/>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10" descr="A head and shoulders portrait of a thirty-something man, with a red beard, facing to the left">
                <a:extLst>
                  <a:ext uri="{FF2B5EF4-FFF2-40B4-BE49-F238E27FC236}">
                    <a16:creationId xmlns:a16="http://schemas.microsoft.com/office/drawing/2014/main" id="{5E0054BE-5FDA-89B6-712F-47E041475986}"/>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7878" r="7878"/>
              <a:stretch/>
            </p:blipFill>
            <p:spPr bwMode="auto">
              <a:xfrm>
                <a:off x="5084526" y="1409667"/>
                <a:ext cx="1080000" cy="1620000"/>
              </a:xfrm>
              <a:prstGeom prst="rect">
                <a:avLst/>
              </a:prstGeom>
              <a:noFill/>
              <a:extLst>
                <a:ext uri="{909E8E84-426E-40DD-AFC4-6F175D3DCCD1}">
                  <a14:hiddenFill xmlns:a14="http://schemas.microsoft.com/office/drawing/2010/main">
                    <a:solidFill>
                      <a:srgbClr val="FFFFFF"/>
                    </a:solidFill>
                  </a14:hiddenFill>
                </a:ext>
              </a:extLst>
            </p:spPr>
          </p:pic>
          <p:sp>
            <p:nvSpPr>
              <p:cNvPr id="42" name="Metin kutusu 41">
                <a:extLst>
                  <a:ext uri="{FF2B5EF4-FFF2-40B4-BE49-F238E27FC236}">
                    <a16:creationId xmlns:a16="http://schemas.microsoft.com/office/drawing/2014/main" id="{1FF812AF-AE00-449C-F0AD-2F49E9CE47FE}"/>
                  </a:ext>
                </a:extLst>
              </p:cNvPr>
              <p:cNvSpPr txBox="1"/>
              <p:nvPr/>
            </p:nvSpPr>
            <p:spPr>
              <a:xfrm>
                <a:off x="5102526" y="3019858"/>
                <a:ext cx="1044000" cy="261610"/>
              </a:xfrm>
              <a:prstGeom prst="rect">
                <a:avLst/>
              </a:prstGeom>
              <a:noFill/>
            </p:spPr>
            <p:txBody>
              <a:bodyPr wrap="square" rtlCol="0">
                <a:spAutoFit/>
              </a:bodyPr>
              <a:lstStyle/>
              <a:p>
                <a:pPr algn="ctr"/>
                <a:r>
                  <a:rPr lang="tr-TR" sz="1100" b="0" i="0" dirty="0">
                    <a:solidFill>
                      <a:srgbClr val="000000"/>
                    </a:solidFill>
                    <a:effectLst/>
                    <a:latin typeface="Palatino Linotype" panose="02040502050505030304" pitchFamily="18" charset="0"/>
                  </a:rPr>
                  <a:t>1853–1890</a:t>
                </a:r>
                <a:endParaRPr lang="tr-TR" sz="1100" dirty="0">
                  <a:latin typeface="Palatino Linotype" panose="02040502050505030304" pitchFamily="18" charset="0"/>
                </a:endParaRPr>
              </a:p>
            </p:txBody>
          </p:sp>
          <p:sp>
            <p:nvSpPr>
              <p:cNvPr id="43" name="Metin kutusu 42">
                <a:extLst>
                  <a:ext uri="{FF2B5EF4-FFF2-40B4-BE49-F238E27FC236}">
                    <a16:creationId xmlns:a16="http://schemas.microsoft.com/office/drawing/2014/main" id="{A7FFB771-F90E-7047-1672-574EF90D0226}"/>
                  </a:ext>
                </a:extLst>
              </p:cNvPr>
              <p:cNvSpPr txBox="1"/>
              <p:nvPr/>
            </p:nvSpPr>
            <p:spPr>
              <a:xfrm>
                <a:off x="366876" y="3029667"/>
                <a:ext cx="1044000" cy="261610"/>
              </a:xfrm>
              <a:prstGeom prst="rect">
                <a:avLst/>
              </a:prstGeom>
              <a:noFill/>
            </p:spPr>
            <p:txBody>
              <a:bodyPr wrap="square" rtlCol="0">
                <a:spAutoFit/>
              </a:bodyPr>
              <a:lstStyle/>
              <a:p>
                <a:pPr algn="ctr"/>
                <a:r>
                  <a:rPr lang="tr-TR" sz="1100" b="0" i="0" dirty="0">
                    <a:solidFill>
                      <a:srgbClr val="000000"/>
                    </a:solidFill>
                    <a:effectLst/>
                    <a:latin typeface="Palatino Linotype" panose="02040502050505030304" pitchFamily="18" charset="0"/>
                  </a:rPr>
                  <a:t>1471-1528</a:t>
                </a:r>
                <a:endParaRPr lang="tr-TR" sz="1100" dirty="0">
                  <a:latin typeface="Palatino Linotype" panose="02040502050505030304" pitchFamily="18" charset="0"/>
                </a:endParaRPr>
              </a:p>
            </p:txBody>
          </p:sp>
          <p:sp>
            <p:nvSpPr>
              <p:cNvPr id="44" name="Metin kutusu 43">
                <a:extLst>
                  <a:ext uri="{FF2B5EF4-FFF2-40B4-BE49-F238E27FC236}">
                    <a16:creationId xmlns:a16="http://schemas.microsoft.com/office/drawing/2014/main" id="{86160A44-3DB1-58E8-5B49-322FF0285048}"/>
                  </a:ext>
                </a:extLst>
              </p:cNvPr>
              <p:cNvSpPr txBox="1"/>
              <p:nvPr/>
            </p:nvSpPr>
            <p:spPr>
              <a:xfrm>
                <a:off x="1548309" y="3029667"/>
                <a:ext cx="1044000" cy="261610"/>
              </a:xfrm>
              <a:prstGeom prst="rect">
                <a:avLst/>
              </a:prstGeom>
              <a:noFill/>
            </p:spPr>
            <p:txBody>
              <a:bodyPr wrap="square" rtlCol="0">
                <a:spAutoFit/>
              </a:bodyPr>
              <a:lstStyle/>
              <a:p>
                <a:pPr algn="ctr"/>
                <a:r>
                  <a:rPr lang="tr-TR" sz="1100" b="0" i="0" dirty="0">
                    <a:solidFill>
                      <a:srgbClr val="000000"/>
                    </a:solidFill>
                    <a:effectLst/>
                    <a:latin typeface="Palatino Linotype" panose="02040502050505030304" pitchFamily="18" charset="0"/>
                  </a:rPr>
                  <a:t>1840-1926</a:t>
                </a:r>
                <a:endParaRPr lang="tr-TR" sz="1100" dirty="0">
                  <a:latin typeface="Palatino Linotype" panose="02040502050505030304" pitchFamily="18" charset="0"/>
                </a:endParaRPr>
              </a:p>
            </p:txBody>
          </p:sp>
          <p:sp>
            <p:nvSpPr>
              <p:cNvPr id="45" name="Metin kutusu 44">
                <a:extLst>
                  <a:ext uri="{FF2B5EF4-FFF2-40B4-BE49-F238E27FC236}">
                    <a16:creationId xmlns:a16="http://schemas.microsoft.com/office/drawing/2014/main" id="{BD49FCCE-3449-A648-186A-8FD7DBB233DA}"/>
                  </a:ext>
                </a:extLst>
              </p:cNvPr>
              <p:cNvSpPr txBox="1"/>
              <p:nvPr/>
            </p:nvSpPr>
            <p:spPr>
              <a:xfrm>
                <a:off x="2727549" y="3029667"/>
                <a:ext cx="1044000" cy="261610"/>
              </a:xfrm>
              <a:prstGeom prst="rect">
                <a:avLst/>
              </a:prstGeom>
              <a:noFill/>
            </p:spPr>
            <p:txBody>
              <a:bodyPr wrap="square" rtlCol="0">
                <a:spAutoFit/>
              </a:bodyPr>
              <a:lstStyle/>
              <a:p>
                <a:pPr algn="ctr"/>
                <a:r>
                  <a:rPr lang="tr-TR" sz="1100" b="0" i="0" dirty="0">
                    <a:solidFill>
                      <a:srgbClr val="000000"/>
                    </a:solidFill>
                    <a:effectLst/>
                    <a:latin typeface="Palatino Linotype" panose="02040502050505030304" pitchFamily="18" charset="0"/>
                  </a:rPr>
                  <a:t>1881-1973</a:t>
                </a:r>
                <a:endParaRPr lang="tr-TR" sz="1100" dirty="0">
                  <a:latin typeface="Palatino Linotype" panose="02040502050505030304" pitchFamily="18" charset="0"/>
                </a:endParaRPr>
              </a:p>
            </p:txBody>
          </p:sp>
          <p:sp>
            <p:nvSpPr>
              <p:cNvPr id="46" name="Metin kutusu 45">
                <a:extLst>
                  <a:ext uri="{FF2B5EF4-FFF2-40B4-BE49-F238E27FC236}">
                    <a16:creationId xmlns:a16="http://schemas.microsoft.com/office/drawing/2014/main" id="{E6446585-325A-87B9-8220-872D4B94D1C0}"/>
                  </a:ext>
                </a:extLst>
              </p:cNvPr>
              <p:cNvSpPr txBox="1"/>
              <p:nvPr/>
            </p:nvSpPr>
            <p:spPr>
              <a:xfrm>
                <a:off x="3917787" y="3025525"/>
                <a:ext cx="1044000" cy="261610"/>
              </a:xfrm>
              <a:prstGeom prst="rect">
                <a:avLst/>
              </a:prstGeom>
              <a:noFill/>
            </p:spPr>
            <p:txBody>
              <a:bodyPr wrap="square" rtlCol="0">
                <a:spAutoFit/>
              </a:bodyPr>
              <a:lstStyle/>
              <a:p>
                <a:pPr algn="ctr"/>
                <a:r>
                  <a:rPr lang="tr-TR" sz="1100" b="0" i="0" dirty="0">
                    <a:solidFill>
                      <a:srgbClr val="000000"/>
                    </a:solidFill>
                    <a:effectLst/>
                    <a:latin typeface="Palatino Linotype" panose="02040502050505030304" pitchFamily="18" charset="0"/>
                  </a:rPr>
                  <a:t>1904-1989</a:t>
                </a:r>
                <a:endParaRPr lang="tr-TR" sz="1100" dirty="0">
                  <a:latin typeface="Palatino Linotype" panose="02040502050505030304" pitchFamily="18" charset="0"/>
                </a:endParaRPr>
              </a:p>
            </p:txBody>
          </p:sp>
        </p:grpSp>
        <p:sp>
          <p:nvSpPr>
            <p:cNvPr id="32" name="Metin kutusu 31">
              <a:extLst>
                <a:ext uri="{FF2B5EF4-FFF2-40B4-BE49-F238E27FC236}">
                  <a16:creationId xmlns:a16="http://schemas.microsoft.com/office/drawing/2014/main" id="{3640AC36-1438-3B04-AC78-FF0F4F25D9C2}"/>
                </a:ext>
              </a:extLst>
            </p:cNvPr>
            <p:cNvSpPr txBox="1"/>
            <p:nvPr/>
          </p:nvSpPr>
          <p:spPr>
            <a:xfrm>
              <a:off x="435124" y="1368626"/>
              <a:ext cx="993126" cy="461665"/>
            </a:xfrm>
            <a:prstGeom prst="rect">
              <a:avLst/>
            </a:prstGeom>
            <a:noFill/>
          </p:spPr>
          <p:txBody>
            <a:bodyPr wrap="square">
              <a:spAutoFit/>
            </a:bodyPr>
            <a:lstStyle/>
            <a:p>
              <a:pPr algn="ctr"/>
              <a:r>
                <a:rPr lang="tr-TR" sz="1200" dirty="0">
                  <a:latin typeface="Palatino Linotype" panose="02040502050505030304" pitchFamily="18" charset="0"/>
                </a:rPr>
                <a:t>Albrecht</a:t>
              </a:r>
            </a:p>
            <a:p>
              <a:pPr algn="ctr"/>
              <a:r>
                <a:rPr lang="tr-TR" sz="1200" dirty="0">
                  <a:latin typeface="Palatino Linotype" panose="02040502050505030304" pitchFamily="18" charset="0"/>
                </a:rPr>
                <a:t>Dürer</a:t>
              </a:r>
            </a:p>
          </p:txBody>
        </p:sp>
        <p:sp>
          <p:nvSpPr>
            <p:cNvPr id="33" name="Metin kutusu 32">
              <a:extLst>
                <a:ext uri="{FF2B5EF4-FFF2-40B4-BE49-F238E27FC236}">
                  <a16:creationId xmlns:a16="http://schemas.microsoft.com/office/drawing/2014/main" id="{2038C8E4-AB02-6B26-A28D-4D002B4D88DD}"/>
                </a:ext>
              </a:extLst>
            </p:cNvPr>
            <p:cNvSpPr txBox="1"/>
            <p:nvPr/>
          </p:nvSpPr>
          <p:spPr>
            <a:xfrm>
              <a:off x="1642006" y="1371037"/>
              <a:ext cx="926861" cy="461665"/>
            </a:xfrm>
            <a:prstGeom prst="rect">
              <a:avLst/>
            </a:prstGeom>
            <a:noFill/>
          </p:spPr>
          <p:txBody>
            <a:bodyPr wrap="square">
              <a:spAutoFit/>
            </a:bodyPr>
            <a:lstStyle/>
            <a:p>
              <a:pPr algn="ctr"/>
              <a:r>
                <a:rPr lang="tr-TR" sz="1200" dirty="0">
                  <a:latin typeface="Palatino Linotype" panose="02040502050505030304" pitchFamily="18" charset="0"/>
                </a:rPr>
                <a:t>Claude </a:t>
              </a:r>
            </a:p>
            <a:p>
              <a:pPr algn="ctr"/>
              <a:r>
                <a:rPr lang="tr-TR" sz="1200" dirty="0">
                  <a:latin typeface="Palatino Linotype" panose="02040502050505030304" pitchFamily="18" charset="0"/>
                </a:rPr>
                <a:t>Monet</a:t>
              </a:r>
            </a:p>
          </p:txBody>
        </p:sp>
        <p:sp>
          <p:nvSpPr>
            <p:cNvPr id="34" name="Metin kutusu 33">
              <a:extLst>
                <a:ext uri="{FF2B5EF4-FFF2-40B4-BE49-F238E27FC236}">
                  <a16:creationId xmlns:a16="http://schemas.microsoft.com/office/drawing/2014/main" id="{93064BD5-32D2-8D36-A99B-E184D14C0ADA}"/>
                </a:ext>
              </a:extLst>
            </p:cNvPr>
            <p:cNvSpPr txBox="1"/>
            <p:nvPr/>
          </p:nvSpPr>
          <p:spPr>
            <a:xfrm>
              <a:off x="2826745" y="1368626"/>
              <a:ext cx="926861" cy="461665"/>
            </a:xfrm>
            <a:prstGeom prst="rect">
              <a:avLst/>
            </a:prstGeom>
            <a:noFill/>
          </p:spPr>
          <p:txBody>
            <a:bodyPr wrap="square">
              <a:spAutoFit/>
            </a:bodyPr>
            <a:lstStyle/>
            <a:p>
              <a:pPr algn="ctr"/>
              <a:r>
                <a:rPr lang="tr-TR" sz="1200" dirty="0">
                  <a:latin typeface="Palatino Linotype" panose="02040502050505030304" pitchFamily="18" charset="0"/>
                </a:rPr>
                <a:t>Pablo </a:t>
              </a:r>
            </a:p>
            <a:p>
              <a:pPr algn="ctr"/>
              <a:r>
                <a:rPr lang="tr-TR" sz="1200" dirty="0">
                  <a:latin typeface="Palatino Linotype" panose="02040502050505030304" pitchFamily="18" charset="0"/>
                </a:rPr>
                <a:t>Picasso</a:t>
              </a:r>
            </a:p>
          </p:txBody>
        </p:sp>
        <p:sp>
          <p:nvSpPr>
            <p:cNvPr id="35" name="Metin kutusu 34">
              <a:extLst>
                <a:ext uri="{FF2B5EF4-FFF2-40B4-BE49-F238E27FC236}">
                  <a16:creationId xmlns:a16="http://schemas.microsoft.com/office/drawing/2014/main" id="{2BD50F92-2CF4-841A-658B-A1D51083C9E5}"/>
                </a:ext>
              </a:extLst>
            </p:cNvPr>
            <p:cNvSpPr txBox="1"/>
            <p:nvPr/>
          </p:nvSpPr>
          <p:spPr>
            <a:xfrm>
              <a:off x="3992914" y="1368626"/>
              <a:ext cx="966898" cy="461665"/>
            </a:xfrm>
            <a:prstGeom prst="rect">
              <a:avLst/>
            </a:prstGeom>
            <a:noFill/>
          </p:spPr>
          <p:txBody>
            <a:bodyPr wrap="square">
              <a:spAutoFit/>
            </a:bodyPr>
            <a:lstStyle/>
            <a:p>
              <a:pPr algn="ctr"/>
              <a:r>
                <a:rPr lang="tr-TR" sz="1200" dirty="0">
                  <a:latin typeface="Palatino Linotype" panose="02040502050505030304" pitchFamily="18" charset="0"/>
                </a:rPr>
                <a:t>Salvador </a:t>
              </a:r>
            </a:p>
            <a:p>
              <a:pPr algn="ctr"/>
              <a:r>
                <a:rPr lang="tr-TR" sz="1200" dirty="0" err="1">
                  <a:latin typeface="Palatino Linotype" panose="02040502050505030304" pitchFamily="18" charset="0"/>
                </a:rPr>
                <a:t>Dalí</a:t>
              </a:r>
              <a:endParaRPr lang="tr-TR" sz="1200" dirty="0">
                <a:latin typeface="Palatino Linotype" panose="02040502050505030304" pitchFamily="18" charset="0"/>
              </a:endParaRPr>
            </a:p>
          </p:txBody>
        </p:sp>
        <p:sp>
          <p:nvSpPr>
            <p:cNvPr id="36" name="Metin kutusu 35">
              <a:extLst>
                <a:ext uri="{FF2B5EF4-FFF2-40B4-BE49-F238E27FC236}">
                  <a16:creationId xmlns:a16="http://schemas.microsoft.com/office/drawing/2014/main" id="{D1A45DF3-D919-9EA9-956A-A1A74E1A8EB2}"/>
                </a:ext>
              </a:extLst>
            </p:cNvPr>
            <p:cNvSpPr txBox="1"/>
            <p:nvPr/>
          </p:nvSpPr>
          <p:spPr>
            <a:xfrm>
              <a:off x="5121102" y="1368626"/>
              <a:ext cx="1080000" cy="461665"/>
            </a:xfrm>
            <a:prstGeom prst="rect">
              <a:avLst/>
            </a:prstGeom>
            <a:noFill/>
          </p:spPr>
          <p:txBody>
            <a:bodyPr wrap="square">
              <a:spAutoFit/>
            </a:bodyPr>
            <a:lstStyle/>
            <a:p>
              <a:pPr algn="ctr"/>
              <a:r>
                <a:rPr lang="tr-TR" sz="1200" dirty="0">
                  <a:latin typeface="Palatino Linotype" panose="02040502050505030304" pitchFamily="18" charset="0"/>
                </a:rPr>
                <a:t>Vincent </a:t>
              </a:r>
            </a:p>
            <a:p>
              <a:pPr algn="ctr"/>
              <a:r>
                <a:rPr lang="tr-TR" sz="1200" dirty="0">
                  <a:latin typeface="Palatino Linotype" panose="02040502050505030304" pitchFamily="18" charset="0"/>
                </a:rPr>
                <a:t>Van Gogh </a:t>
              </a:r>
            </a:p>
          </p:txBody>
        </p:sp>
      </p:grpSp>
      <p:pic>
        <p:nvPicPr>
          <p:cNvPr id="48" name="Resim 47" descr="resim, çizim, dış mekan, taslak içeren bir resim&#10;&#10;Yapay zeka tarafından oluşturulan içerik yanlış olabilir.">
            <a:extLst>
              <a:ext uri="{FF2B5EF4-FFF2-40B4-BE49-F238E27FC236}">
                <a16:creationId xmlns:a16="http://schemas.microsoft.com/office/drawing/2014/main" id="{E2057702-039E-BC76-42B0-583DEEC360B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236707" y="787705"/>
            <a:ext cx="2958931" cy="2323748"/>
          </a:xfrm>
          <a:prstGeom prst="rect">
            <a:avLst/>
          </a:prstGeom>
        </p:spPr>
      </p:pic>
      <p:pic>
        <p:nvPicPr>
          <p:cNvPr id="50" name="Resim 49" descr="resim, giyim, görsel sanatlar, Sanat çalışması içeren bir resim&#10;&#10;Yapay zeka tarafından oluşturulan içerik yanlış olabilir.">
            <a:extLst>
              <a:ext uri="{FF2B5EF4-FFF2-40B4-BE49-F238E27FC236}">
                <a16:creationId xmlns:a16="http://schemas.microsoft.com/office/drawing/2014/main" id="{CD817278-624C-93DD-9288-F86125CD97D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073101" y="2460161"/>
            <a:ext cx="2841855" cy="2110551"/>
          </a:xfrm>
          <a:prstGeom prst="rect">
            <a:avLst/>
          </a:prstGeom>
        </p:spPr>
      </p:pic>
      <p:pic>
        <p:nvPicPr>
          <p:cNvPr id="52" name="Resim 51" descr="resim, çizim, sanat, görsel sanatlar içeren bir resim&#10;&#10;Yapay zeka tarafından oluşturulan içerik yanlış olabilir.">
            <a:extLst>
              <a:ext uri="{FF2B5EF4-FFF2-40B4-BE49-F238E27FC236}">
                <a16:creationId xmlns:a16="http://schemas.microsoft.com/office/drawing/2014/main" id="{F7B794BC-DEE1-6F66-0A3C-3C133D7F8A2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543183" y="2708810"/>
            <a:ext cx="2002295" cy="3041460"/>
          </a:xfrm>
          <a:prstGeom prst="rect">
            <a:avLst/>
          </a:prstGeom>
        </p:spPr>
      </p:pic>
      <p:pic>
        <p:nvPicPr>
          <p:cNvPr id="54" name="Resim 53" descr="metin, insan yüzü, resim, taslak içeren bir resim&#10;&#10;Yapay zeka tarafından oluşturulan içerik yanlış olabilir.">
            <a:extLst>
              <a:ext uri="{FF2B5EF4-FFF2-40B4-BE49-F238E27FC236}">
                <a16:creationId xmlns:a16="http://schemas.microsoft.com/office/drawing/2014/main" id="{7E17F669-A7BC-5DFA-D91F-D4D8FAAF54D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642691" y="3331244"/>
            <a:ext cx="1272265" cy="2132287"/>
          </a:xfrm>
          <a:prstGeom prst="rect">
            <a:avLst/>
          </a:prstGeom>
        </p:spPr>
      </p:pic>
      <p:pic>
        <p:nvPicPr>
          <p:cNvPr id="56" name="Resim 55" descr="resim, manzara, çizim, çim içeren bir resim&#10;&#10;Yapay zeka tarafından oluşturulan içerik yanlış olabilir.">
            <a:extLst>
              <a:ext uri="{FF2B5EF4-FFF2-40B4-BE49-F238E27FC236}">
                <a16:creationId xmlns:a16="http://schemas.microsoft.com/office/drawing/2014/main" id="{CE2ADF82-B7DC-6749-36A7-8617F570321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012761" y="4273055"/>
            <a:ext cx="2183157" cy="1946351"/>
          </a:xfrm>
          <a:prstGeom prst="rect">
            <a:avLst/>
          </a:prstGeom>
        </p:spPr>
      </p:pic>
      <p:pic>
        <p:nvPicPr>
          <p:cNvPr id="3" name="Picture 2">
            <a:extLst>
              <a:ext uri="{FF2B5EF4-FFF2-40B4-BE49-F238E27FC236}">
                <a16:creationId xmlns:a16="http://schemas.microsoft.com/office/drawing/2014/main" id="{DBCEC86C-181C-4EBE-0BCB-1304EB56A67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0102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nodeType="with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500"/>
                                        <p:tgtEl>
                                          <p:spTgt spid="30"/>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1" fill="hold" nodeType="clickEffect">
                                  <p:stCondLst>
                                    <p:cond delay="0"/>
                                  </p:stCondLst>
                                  <p:childTnLst>
                                    <p:set>
                                      <p:cBhvr>
                                        <p:cTn id="19" dur="1" fill="hold">
                                          <p:stCondLst>
                                            <p:cond delay="0"/>
                                          </p:stCondLst>
                                        </p:cTn>
                                        <p:tgtEl>
                                          <p:spTgt spid="48"/>
                                        </p:tgtEl>
                                        <p:attrNameLst>
                                          <p:attrName>style.visibility</p:attrName>
                                        </p:attrNameLst>
                                      </p:cBhvr>
                                      <p:to>
                                        <p:strVal val="visible"/>
                                      </p:to>
                                    </p:set>
                                    <p:anim calcmode="lin" valueType="num">
                                      <p:cBhvr additive="base">
                                        <p:cTn id="20" dur="500" fill="hold"/>
                                        <p:tgtEl>
                                          <p:spTgt spid="48"/>
                                        </p:tgtEl>
                                        <p:attrNameLst>
                                          <p:attrName>ppt_x</p:attrName>
                                        </p:attrNameLst>
                                      </p:cBhvr>
                                      <p:tavLst>
                                        <p:tav tm="0">
                                          <p:val>
                                            <p:strVal val="#ppt_x"/>
                                          </p:val>
                                        </p:tav>
                                        <p:tav tm="100000">
                                          <p:val>
                                            <p:strVal val="#ppt_x"/>
                                          </p:val>
                                        </p:tav>
                                      </p:tavLst>
                                    </p:anim>
                                    <p:anim calcmode="lin" valueType="num">
                                      <p:cBhvr additive="base">
                                        <p:cTn id="21" dur="500" fill="hold"/>
                                        <p:tgtEl>
                                          <p:spTgt spid="48"/>
                                        </p:tgtEl>
                                        <p:attrNameLst>
                                          <p:attrName>ppt_y</p:attrName>
                                        </p:attrNameLst>
                                      </p:cBhvr>
                                      <p:tavLst>
                                        <p:tav tm="0">
                                          <p:val>
                                            <p:strVal val="0-#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2" fill="hold" nodeType="clickEffect">
                                  <p:stCondLst>
                                    <p:cond delay="0"/>
                                  </p:stCondLst>
                                  <p:childTnLst>
                                    <p:set>
                                      <p:cBhvr>
                                        <p:cTn id="25" dur="1" fill="hold">
                                          <p:stCondLst>
                                            <p:cond delay="0"/>
                                          </p:stCondLst>
                                        </p:cTn>
                                        <p:tgtEl>
                                          <p:spTgt spid="50"/>
                                        </p:tgtEl>
                                        <p:attrNameLst>
                                          <p:attrName>style.visibility</p:attrName>
                                        </p:attrNameLst>
                                      </p:cBhvr>
                                      <p:to>
                                        <p:strVal val="visible"/>
                                      </p:to>
                                    </p:set>
                                    <p:anim calcmode="lin" valueType="num">
                                      <p:cBhvr additive="base">
                                        <p:cTn id="26" dur="500" fill="hold"/>
                                        <p:tgtEl>
                                          <p:spTgt spid="50"/>
                                        </p:tgtEl>
                                        <p:attrNameLst>
                                          <p:attrName>ppt_x</p:attrName>
                                        </p:attrNameLst>
                                      </p:cBhvr>
                                      <p:tavLst>
                                        <p:tav tm="0">
                                          <p:val>
                                            <p:strVal val="1+#ppt_w/2"/>
                                          </p:val>
                                        </p:tav>
                                        <p:tav tm="100000">
                                          <p:val>
                                            <p:strVal val="#ppt_x"/>
                                          </p:val>
                                        </p:tav>
                                      </p:tavLst>
                                    </p:anim>
                                    <p:anim calcmode="lin" valueType="num">
                                      <p:cBhvr additive="base">
                                        <p:cTn id="27" dur="500" fill="hold"/>
                                        <p:tgtEl>
                                          <p:spTgt spid="50"/>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12" fill="hold" nodeType="clickEffect">
                                  <p:stCondLst>
                                    <p:cond delay="0"/>
                                  </p:stCondLst>
                                  <p:childTnLst>
                                    <p:set>
                                      <p:cBhvr>
                                        <p:cTn id="31" dur="1" fill="hold">
                                          <p:stCondLst>
                                            <p:cond delay="0"/>
                                          </p:stCondLst>
                                        </p:cTn>
                                        <p:tgtEl>
                                          <p:spTgt spid="52"/>
                                        </p:tgtEl>
                                        <p:attrNameLst>
                                          <p:attrName>style.visibility</p:attrName>
                                        </p:attrNameLst>
                                      </p:cBhvr>
                                      <p:to>
                                        <p:strVal val="visible"/>
                                      </p:to>
                                    </p:set>
                                    <p:anim calcmode="lin" valueType="num">
                                      <p:cBhvr additive="base">
                                        <p:cTn id="32" dur="500" fill="hold"/>
                                        <p:tgtEl>
                                          <p:spTgt spid="52"/>
                                        </p:tgtEl>
                                        <p:attrNameLst>
                                          <p:attrName>ppt_x</p:attrName>
                                        </p:attrNameLst>
                                      </p:cBhvr>
                                      <p:tavLst>
                                        <p:tav tm="0">
                                          <p:val>
                                            <p:strVal val="0-#ppt_w/2"/>
                                          </p:val>
                                        </p:tav>
                                        <p:tav tm="100000">
                                          <p:val>
                                            <p:strVal val="#ppt_x"/>
                                          </p:val>
                                        </p:tav>
                                      </p:tavLst>
                                    </p:anim>
                                    <p:anim calcmode="lin" valueType="num">
                                      <p:cBhvr additive="base">
                                        <p:cTn id="33"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6" fill="hold" nodeType="clickEffect">
                                  <p:stCondLst>
                                    <p:cond delay="0"/>
                                  </p:stCondLst>
                                  <p:childTnLst>
                                    <p:set>
                                      <p:cBhvr>
                                        <p:cTn id="37" dur="1" fill="hold">
                                          <p:stCondLst>
                                            <p:cond delay="0"/>
                                          </p:stCondLst>
                                        </p:cTn>
                                        <p:tgtEl>
                                          <p:spTgt spid="54"/>
                                        </p:tgtEl>
                                        <p:attrNameLst>
                                          <p:attrName>style.visibility</p:attrName>
                                        </p:attrNameLst>
                                      </p:cBhvr>
                                      <p:to>
                                        <p:strVal val="visible"/>
                                      </p:to>
                                    </p:set>
                                    <p:anim calcmode="lin" valueType="num">
                                      <p:cBhvr additive="base">
                                        <p:cTn id="38" dur="500" fill="hold"/>
                                        <p:tgtEl>
                                          <p:spTgt spid="54"/>
                                        </p:tgtEl>
                                        <p:attrNameLst>
                                          <p:attrName>ppt_x</p:attrName>
                                        </p:attrNameLst>
                                      </p:cBhvr>
                                      <p:tavLst>
                                        <p:tav tm="0">
                                          <p:val>
                                            <p:strVal val="1+#ppt_w/2"/>
                                          </p:val>
                                        </p:tav>
                                        <p:tav tm="100000">
                                          <p:val>
                                            <p:strVal val="#ppt_x"/>
                                          </p:val>
                                        </p:tav>
                                      </p:tavLst>
                                    </p:anim>
                                    <p:anim calcmode="lin" valueType="num">
                                      <p:cBhvr additive="base">
                                        <p:cTn id="39"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56"/>
                                        </p:tgtEl>
                                        <p:attrNameLst>
                                          <p:attrName>style.visibility</p:attrName>
                                        </p:attrNameLst>
                                      </p:cBhvr>
                                      <p:to>
                                        <p:strVal val="visible"/>
                                      </p:to>
                                    </p:set>
                                    <p:anim calcmode="lin" valueType="num">
                                      <p:cBhvr additive="base">
                                        <p:cTn id="44" dur="500" fill="hold"/>
                                        <p:tgtEl>
                                          <p:spTgt spid="56"/>
                                        </p:tgtEl>
                                        <p:attrNameLst>
                                          <p:attrName>ppt_x</p:attrName>
                                        </p:attrNameLst>
                                      </p:cBhvr>
                                      <p:tavLst>
                                        <p:tav tm="0">
                                          <p:val>
                                            <p:strVal val="#ppt_x"/>
                                          </p:val>
                                        </p:tav>
                                        <p:tav tm="100000">
                                          <p:val>
                                            <p:strVal val="#ppt_x"/>
                                          </p:val>
                                        </p:tav>
                                      </p:tavLst>
                                    </p:anim>
                                    <p:anim calcmode="lin" valueType="num">
                                      <p:cBhvr additive="base">
                                        <p:cTn id="45" dur="500" fill="hold"/>
                                        <p:tgtEl>
                                          <p:spTgt spid="5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79CC00-8843-CA79-CC81-A48EDC84D825}"/>
            </a:ext>
          </a:extLst>
        </p:cNvPr>
        <p:cNvGrpSpPr/>
        <p:nvPr/>
      </p:nvGrpSpPr>
      <p:grpSpPr>
        <a:xfrm>
          <a:off x="0" y="0"/>
          <a:ext cx="0" cy="0"/>
          <a:chOff x="0" y="0"/>
          <a:chExt cx="0" cy="0"/>
        </a:xfrm>
      </p:grpSpPr>
      <p:pic>
        <p:nvPicPr>
          <p:cNvPr id="37" name="Picture 2">
            <a:extLst>
              <a:ext uri="{FF2B5EF4-FFF2-40B4-BE49-F238E27FC236}">
                <a16:creationId xmlns:a16="http://schemas.microsoft.com/office/drawing/2014/main" id="{79BF4AF1-C403-4265-5824-C619DD4470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213" r="6213"/>
          <a:stretch/>
        </p:blipFill>
        <p:spPr bwMode="auto">
          <a:xfrm>
            <a:off x="277044" y="1343796"/>
            <a:ext cx="1306373" cy="1959559"/>
          </a:xfrm>
          <a:prstGeom prst="rect">
            <a:avLst/>
          </a:prstGeom>
          <a:noFill/>
          <a:extLst>
            <a:ext uri="{909E8E84-426E-40DD-AFC4-6F175D3DCCD1}">
              <a14:hiddenFill xmlns:a14="http://schemas.microsoft.com/office/drawing/2010/main">
                <a:solidFill>
                  <a:srgbClr val="FFFFFF"/>
                </a:solidFill>
              </a14:hiddenFill>
            </a:ext>
          </a:extLst>
        </p:spPr>
      </p:pic>
      <p:sp>
        <p:nvSpPr>
          <p:cNvPr id="4" name="Alt Bilgi Yer Tutucusu 3">
            <a:extLst>
              <a:ext uri="{FF2B5EF4-FFF2-40B4-BE49-F238E27FC236}">
                <a16:creationId xmlns:a16="http://schemas.microsoft.com/office/drawing/2014/main" id="{4A192C3C-5F2A-5D82-8D9B-9E4740B9595F}"/>
              </a:ext>
            </a:extLst>
          </p:cNvPr>
          <p:cNvSpPr>
            <a:spLocks noGrp="1"/>
          </p:cNvSpPr>
          <p:nvPr>
            <p:ph type="ftr" sz="quarter" idx="11"/>
          </p:nvPr>
        </p:nvSpPr>
        <p:spPr>
          <a:xfrm>
            <a:off x="0" y="6356350"/>
            <a:ext cx="12192000" cy="365125"/>
          </a:xfrm>
        </p:spPr>
        <p:txBody>
          <a:bodyPr/>
          <a:lstStyle/>
          <a:p>
            <a:r>
              <a:rPr lang="tr-TR" dirty="0"/>
              <a:t>21-23 Şubat 2025, İzmir</a:t>
            </a:r>
          </a:p>
        </p:txBody>
      </p:sp>
      <p:sp>
        <p:nvSpPr>
          <p:cNvPr id="5" name="Metin kutusu 4">
            <a:extLst>
              <a:ext uri="{FF2B5EF4-FFF2-40B4-BE49-F238E27FC236}">
                <a16:creationId xmlns:a16="http://schemas.microsoft.com/office/drawing/2014/main" id="{6664CF4F-23D9-ECBE-90B9-F4358B1C8391}"/>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YÖNTEM-</a:t>
            </a:r>
            <a:r>
              <a:rPr lang="en-US" sz="2800" b="1" dirty="0">
                <a:latin typeface="Orbitron" panose="02000000000000000000" pitchFamily="50" charset="0"/>
              </a:rPr>
              <a:t>TEKNIKLER</a:t>
            </a:r>
            <a:endParaRPr lang="tr-TR" sz="2800" b="1" i="0" dirty="0">
              <a:effectLst/>
              <a:latin typeface="Orbitron" panose="02000000000000000000" pitchFamily="50" charset="0"/>
            </a:endParaRPr>
          </a:p>
        </p:txBody>
      </p:sp>
      <p:pic>
        <p:nvPicPr>
          <p:cNvPr id="1026" name="Picture 2">
            <a:extLst>
              <a:ext uri="{FF2B5EF4-FFF2-40B4-BE49-F238E27FC236}">
                <a16:creationId xmlns:a16="http://schemas.microsoft.com/office/drawing/2014/main" id="{36A68056-C75D-525A-2218-9B50F09914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
        <p:nvSpPr>
          <p:cNvPr id="26" name="Metin kutusu 25">
            <a:extLst>
              <a:ext uri="{FF2B5EF4-FFF2-40B4-BE49-F238E27FC236}">
                <a16:creationId xmlns:a16="http://schemas.microsoft.com/office/drawing/2014/main" id="{E081307A-E59E-A386-2E83-E585FB510322}"/>
              </a:ext>
            </a:extLst>
          </p:cNvPr>
          <p:cNvSpPr txBox="1"/>
          <p:nvPr/>
        </p:nvSpPr>
        <p:spPr>
          <a:xfrm>
            <a:off x="0" y="6653248"/>
            <a:ext cx="8175462" cy="230832"/>
          </a:xfrm>
          <a:prstGeom prst="rect">
            <a:avLst/>
          </a:prstGeom>
          <a:noFill/>
        </p:spPr>
        <p:txBody>
          <a:bodyPr wrap="square">
            <a:spAutoFit/>
          </a:bodyPr>
          <a:lstStyle/>
          <a:p>
            <a:r>
              <a:rPr lang="tr-TR" sz="900" dirty="0">
                <a:hlinkClick r:id="rId5"/>
              </a:rPr>
              <a:t>https://nnart.org - /</a:t>
            </a:r>
            <a:r>
              <a:rPr lang="tr-TR" sz="900" dirty="0"/>
              <a:t> </a:t>
            </a:r>
            <a:r>
              <a:rPr lang="it-IT" sz="900" dirty="0"/>
              <a:t>Picasso, P., &amp; Lieberman, W. S. (1881). </a:t>
            </a:r>
            <a:r>
              <a:rPr lang="it-IT" sz="900" i="1" dirty="0"/>
              <a:t>Pablo Picasso</a:t>
            </a:r>
            <a:r>
              <a:rPr lang="it-IT" sz="900" dirty="0"/>
              <a:t>. Fratelli Fabbri.</a:t>
            </a:r>
            <a:r>
              <a:rPr lang="tr-TR" sz="900" dirty="0"/>
              <a:t> - https://www.artble.com/</a:t>
            </a:r>
          </a:p>
        </p:txBody>
      </p:sp>
      <p:pic>
        <p:nvPicPr>
          <p:cNvPr id="38" name="Picture 4">
            <a:extLst>
              <a:ext uri="{FF2B5EF4-FFF2-40B4-BE49-F238E27FC236}">
                <a16:creationId xmlns:a16="http://schemas.microsoft.com/office/drawing/2014/main" id="{64B54073-AC21-B593-9692-9E4457DB5DF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5606" r="5606"/>
          <a:stretch/>
        </p:blipFill>
        <p:spPr bwMode="auto">
          <a:xfrm>
            <a:off x="277044" y="3852593"/>
            <a:ext cx="1306372" cy="1959558"/>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6" descr="Black-and-white photo of Picasso in a coat">
            <a:extLst>
              <a:ext uri="{FF2B5EF4-FFF2-40B4-BE49-F238E27FC236}">
                <a16:creationId xmlns:a16="http://schemas.microsoft.com/office/drawing/2014/main" id="{B9874BA7-E5AD-5903-ACF7-6A7B7B2F6E6B}"/>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1060" r="11060"/>
          <a:stretch/>
        </p:blipFill>
        <p:spPr bwMode="auto">
          <a:xfrm>
            <a:off x="6607095" y="1350281"/>
            <a:ext cx="1302049" cy="1953074"/>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8">
            <a:extLst>
              <a:ext uri="{FF2B5EF4-FFF2-40B4-BE49-F238E27FC236}">
                <a16:creationId xmlns:a16="http://schemas.microsoft.com/office/drawing/2014/main" id="{50AEA91D-BDD5-CC86-4DF9-1DF8CEDAF41D}"/>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7121" r="7121"/>
          <a:stretch/>
        </p:blipFill>
        <p:spPr bwMode="auto">
          <a:xfrm>
            <a:off x="6607095" y="3806287"/>
            <a:ext cx="1306372" cy="1959558"/>
          </a:xfrm>
          <a:prstGeom prst="rect">
            <a:avLst/>
          </a:prstGeom>
          <a:noFill/>
          <a:extLst>
            <a:ext uri="{909E8E84-426E-40DD-AFC4-6F175D3DCCD1}">
              <a14:hiddenFill xmlns:a14="http://schemas.microsoft.com/office/drawing/2010/main">
                <a:solidFill>
                  <a:srgbClr val="FFFFFF"/>
                </a:solidFill>
              </a14:hiddenFill>
            </a:ext>
          </a:extLst>
        </p:spPr>
      </p:pic>
      <p:sp>
        <p:nvSpPr>
          <p:cNvPr id="32" name="Metin kutusu 31">
            <a:extLst>
              <a:ext uri="{FF2B5EF4-FFF2-40B4-BE49-F238E27FC236}">
                <a16:creationId xmlns:a16="http://schemas.microsoft.com/office/drawing/2014/main" id="{4E47450D-1E76-3A06-BD83-8EFE2F173865}"/>
              </a:ext>
            </a:extLst>
          </p:cNvPr>
          <p:cNvSpPr txBox="1"/>
          <p:nvPr/>
        </p:nvSpPr>
        <p:spPr>
          <a:xfrm>
            <a:off x="400534" y="3304187"/>
            <a:ext cx="993126" cy="461665"/>
          </a:xfrm>
          <a:prstGeom prst="rect">
            <a:avLst/>
          </a:prstGeom>
          <a:noFill/>
        </p:spPr>
        <p:txBody>
          <a:bodyPr wrap="square">
            <a:spAutoFit/>
          </a:bodyPr>
          <a:lstStyle/>
          <a:p>
            <a:pPr algn="ctr"/>
            <a:r>
              <a:rPr lang="tr-TR" sz="1200" dirty="0">
                <a:latin typeface="Palatino Linotype" panose="02040502050505030304" pitchFamily="18" charset="0"/>
              </a:rPr>
              <a:t>Albrecht</a:t>
            </a:r>
          </a:p>
          <a:p>
            <a:pPr algn="ctr"/>
            <a:r>
              <a:rPr lang="tr-TR" sz="1200" dirty="0">
                <a:latin typeface="Palatino Linotype" panose="02040502050505030304" pitchFamily="18" charset="0"/>
              </a:rPr>
              <a:t>Dürer</a:t>
            </a:r>
          </a:p>
        </p:txBody>
      </p:sp>
      <p:sp>
        <p:nvSpPr>
          <p:cNvPr id="33" name="Metin kutusu 32">
            <a:extLst>
              <a:ext uri="{FF2B5EF4-FFF2-40B4-BE49-F238E27FC236}">
                <a16:creationId xmlns:a16="http://schemas.microsoft.com/office/drawing/2014/main" id="{FF6B4876-7FF3-DD60-C2ED-774C3CC95022}"/>
              </a:ext>
            </a:extLst>
          </p:cNvPr>
          <p:cNvSpPr txBox="1"/>
          <p:nvPr/>
        </p:nvSpPr>
        <p:spPr>
          <a:xfrm>
            <a:off x="466799" y="5803849"/>
            <a:ext cx="926861" cy="461665"/>
          </a:xfrm>
          <a:prstGeom prst="rect">
            <a:avLst/>
          </a:prstGeom>
          <a:noFill/>
        </p:spPr>
        <p:txBody>
          <a:bodyPr wrap="square">
            <a:spAutoFit/>
          </a:bodyPr>
          <a:lstStyle/>
          <a:p>
            <a:pPr algn="ctr"/>
            <a:r>
              <a:rPr lang="tr-TR" sz="1200" dirty="0">
                <a:latin typeface="Palatino Linotype" panose="02040502050505030304" pitchFamily="18" charset="0"/>
              </a:rPr>
              <a:t>Claude </a:t>
            </a:r>
          </a:p>
          <a:p>
            <a:pPr algn="ctr"/>
            <a:r>
              <a:rPr lang="tr-TR" sz="1200" dirty="0">
                <a:latin typeface="Palatino Linotype" panose="02040502050505030304" pitchFamily="18" charset="0"/>
              </a:rPr>
              <a:t>Monet</a:t>
            </a:r>
          </a:p>
        </p:txBody>
      </p:sp>
      <p:sp>
        <p:nvSpPr>
          <p:cNvPr id="34" name="Metin kutusu 33">
            <a:extLst>
              <a:ext uri="{FF2B5EF4-FFF2-40B4-BE49-F238E27FC236}">
                <a16:creationId xmlns:a16="http://schemas.microsoft.com/office/drawing/2014/main" id="{DF2481AB-5E5F-F9D2-1281-51FED8860A49}"/>
              </a:ext>
            </a:extLst>
          </p:cNvPr>
          <p:cNvSpPr txBox="1"/>
          <p:nvPr/>
        </p:nvSpPr>
        <p:spPr>
          <a:xfrm>
            <a:off x="6794688" y="3257881"/>
            <a:ext cx="926861" cy="461665"/>
          </a:xfrm>
          <a:prstGeom prst="rect">
            <a:avLst/>
          </a:prstGeom>
          <a:noFill/>
        </p:spPr>
        <p:txBody>
          <a:bodyPr wrap="square">
            <a:spAutoFit/>
          </a:bodyPr>
          <a:lstStyle/>
          <a:p>
            <a:pPr algn="ctr"/>
            <a:r>
              <a:rPr lang="tr-TR" sz="1200" dirty="0">
                <a:latin typeface="Palatino Linotype" panose="02040502050505030304" pitchFamily="18" charset="0"/>
              </a:rPr>
              <a:t>Pablo </a:t>
            </a:r>
          </a:p>
          <a:p>
            <a:pPr algn="ctr"/>
            <a:r>
              <a:rPr lang="tr-TR" sz="1200" dirty="0">
                <a:latin typeface="Palatino Linotype" panose="02040502050505030304" pitchFamily="18" charset="0"/>
              </a:rPr>
              <a:t>Picasso</a:t>
            </a:r>
          </a:p>
        </p:txBody>
      </p:sp>
      <p:sp>
        <p:nvSpPr>
          <p:cNvPr id="35" name="Metin kutusu 34">
            <a:extLst>
              <a:ext uri="{FF2B5EF4-FFF2-40B4-BE49-F238E27FC236}">
                <a16:creationId xmlns:a16="http://schemas.microsoft.com/office/drawing/2014/main" id="{8DDD8394-C25F-3A59-6A05-C86451556211}"/>
              </a:ext>
            </a:extLst>
          </p:cNvPr>
          <p:cNvSpPr txBox="1"/>
          <p:nvPr/>
        </p:nvSpPr>
        <p:spPr>
          <a:xfrm>
            <a:off x="6774669" y="5765845"/>
            <a:ext cx="966898" cy="461665"/>
          </a:xfrm>
          <a:prstGeom prst="rect">
            <a:avLst/>
          </a:prstGeom>
          <a:noFill/>
        </p:spPr>
        <p:txBody>
          <a:bodyPr wrap="square">
            <a:spAutoFit/>
          </a:bodyPr>
          <a:lstStyle/>
          <a:p>
            <a:pPr algn="ctr"/>
            <a:r>
              <a:rPr lang="tr-TR" sz="1200" dirty="0">
                <a:latin typeface="Palatino Linotype" panose="02040502050505030304" pitchFamily="18" charset="0"/>
              </a:rPr>
              <a:t>Salvador </a:t>
            </a:r>
          </a:p>
          <a:p>
            <a:pPr algn="ctr"/>
            <a:r>
              <a:rPr lang="tr-TR" sz="1200" dirty="0" err="1">
                <a:latin typeface="Palatino Linotype" panose="02040502050505030304" pitchFamily="18" charset="0"/>
              </a:rPr>
              <a:t>Dalí</a:t>
            </a:r>
            <a:endParaRPr lang="tr-TR" sz="1200" dirty="0">
              <a:latin typeface="Palatino Linotype" panose="02040502050505030304" pitchFamily="18" charset="0"/>
            </a:endParaRPr>
          </a:p>
        </p:txBody>
      </p:sp>
      <p:sp>
        <p:nvSpPr>
          <p:cNvPr id="2" name="Metin kutusu 1">
            <a:extLst>
              <a:ext uri="{FF2B5EF4-FFF2-40B4-BE49-F238E27FC236}">
                <a16:creationId xmlns:a16="http://schemas.microsoft.com/office/drawing/2014/main" id="{17000568-84D4-5431-BE60-D4390024651A}"/>
              </a:ext>
            </a:extLst>
          </p:cNvPr>
          <p:cNvSpPr txBox="1"/>
          <p:nvPr/>
        </p:nvSpPr>
        <p:spPr>
          <a:xfrm>
            <a:off x="1716267" y="1352188"/>
            <a:ext cx="4379733" cy="1531958"/>
          </a:xfrm>
          <a:prstGeom prst="rect">
            <a:avLst/>
          </a:prstGeom>
          <a:noFill/>
        </p:spPr>
        <p:txBody>
          <a:bodyPr wrap="square">
            <a:spAutoFit/>
          </a:bodyPr>
          <a:lstStyle/>
          <a:p>
            <a:pPr marL="0" marR="0" lvl="0" indent="0" algn="just" defTabSz="914400" rtl="0" eaLnBrk="0" fontAlgn="base" latinLnBrk="0" hangingPunct="0">
              <a:lnSpc>
                <a:spcPct val="150000"/>
              </a:lnSpc>
              <a:spcBef>
                <a:spcPct val="0"/>
              </a:spcBef>
              <a:spcAft>
                <a:spcPct val="0"/>
              </a:spcAft>
              <a:buClrTx/>
              <a:buSzTx/>
              <a:buFontTx/>
              <a:buChar char="•"/>
              <a:tabLst/>
            </a:pPr>
            <a:r>
              <a:rPr lang="tr-TR" sz="1600" dirty="0" err="1">
                <a:latin typeface="Palatino Linotype" panose="02040502050505030304" pitchFamily="18" charset="0"/>
              </a:rPr>
              <a:t>Silverpoint</a:t>
            </a:r>
            <a:r>
              <a:rPr lang="tr-TR" sz="1600" dirty="0">
                <a:latin typeface="Palatino Linotype" panose="02040502050505030304" pitchFamily="18" charset="0"/>
              </a:rPr>
              <a:t> kullanımı</a:t>
            </a:r>
          </a:p>
          <a:p>
            <a:pPr marL="0" marR="0" lvl="0" indent="0" algn="just" defTabSz="914400" rtl="0" eaLnBrk="0" fontAlgn="base" latinLnBrk="0" hangingPunct="0">
              <a:lnSpc>
                <a:spcPct val="150000"/>
              </a:lnSpc>
              <a:spcBef>
                <a:spcPct val="0"/>
              </a:spcBef>
              <a:spcAft>
                <a:spcPct val="0"/>
              </a:spcAft>
              <a:buClrTx/>
              <a:buSzTx/>
              <a:buFontTx/>
              <a:buChar char="•"/>
              <a:tabLst/>
            </a:pPr>
            <a:r>
              <a:rPr lang="tr-TR" sz="1600" dirty="0">
                <a:latin typeface="Palatino Linotype" panose="02040502050505030304" pitchFamily="18" charset="0"/>
              </a:rPr>
              <a:t>Gravür ve ahşap baskı</a:t>
            </a:r>
          </a:p>
          <a:p>
            <a:pPr marL="0" marR="0" lvl="0" indent="0" algn="just" defTabSz="914400" rtl="0" eaLnBrk="0" fontAlgn="base" latinLnBrk="0" hangingPunct="0">
              <a:lnSpc>
                <a:spcPct val="150000"/>
              </a:lnSpc>
              <a:spcBef>
                <a:spcPct val="0"/>
              </a:spcBef>
              <a:spcAft>
                <a:spcPct val="0"/>
              </a:spcAft>
              <a:buClrTx/>
              <a:buSzTx/>
              <a:buFontTx/>
              <a:buChar char="•"/>
              <a:tabLst/>
            </a:pPr>
            <a:r>
              <a:rPr lang="tr-TR" sz="1600" dirty="0">
                <a:latin typeface="Palatino Linotype" panose="02040502050505030304" pitchFamily="18" charset="0"/>
              </a:rPr>
              <a:t>Anatomik doğruluk</a:t>
            </a:r>
          </a:p>
          <a:p>
            <a:pPr marL="0" marR="0" lvl="0" indent="0" algn="just" defTabSz="914400" rtl="0" eaLnBrk="0" fontAlgn="base" latinLnBrk="0" hangingPunct="0">
              <a:lnSpc>
                <a:spcPct val="150000"/>
              </a:lnSpc>
              <a:spcBef>
                <a:spcPct val="0"/>
              </a:spcBef>
              <a:spcAft>
                <a:spcPct val="0"/>
              </a:spcAft>
              <a:buClrTx/>
              <a:buSzTx/>
              <a:buFontTx/>
              <a:buChar char="•"/>
              <a:tabLst/>
            </a:pPr>
            <a:r>
              <a:rPr lang="tr-TR" sz="1600" dirty="0">
                <a:latin typeface="Palatino Linotype" panose="02040502050505030304" pitchFamily="18" charset="0"/>
              </a:rPr>
              <a:t>Gerçekçi portreler</a:t>
            </a:r>
          </a:p>
        </p:txBody>
      </p:sp>
      <p:sp>
        <p:nvSpPr>
          <p:cNvPr id="6" name="Metin kutusu 5">
            <a:extLst>
              <a:ext uri="{FF2B5EF4-FFF2-40B4-BE49-F238E27FC236}">
                <a16:creationId xmlns:a16="http://schemas.microsoft.com/office/drawing/2014/main" id="{DDCD30CA-D855-B5DD-8B03-9B164479E84E}"/>
              </a:ext>
            </a:extLst>
          </p:cNvPr>
          <p:cNvSpPr txBox="1"/>
          <p:nvPr/>
        </p:nvSpPr>
        <p:spPr>
          <a:xfrm>
            <a:off x="8245508" y="1343796"/>
            <a:ext cx="3080084" cy="227062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tr-TR" sz="1600" dirty="0">
                <a:latin typeface="Palatino Linotype" panose="02040502050505030304" pitchFamily="18" charset="0"/>
              </a:rPr>
              <a:t>Geometrik şekiller</a:t>
            </a:r>
          </a:p>
          <a:p>
            <a:pPr marL="285750" indent="-285750">
              <a:lnSpc>
                <a:spcPct val="150000"/>
              </a:lnSpc>
              <a:buFont typeface="Arial" panose="020B0604020202020204" pitchFamily="34" charset="0"/>
              <a:buChar char="•"/>
            </a:pPr>
            <a:r>
              <a:rPr lang="tr-TR" sz="1600" b="0" i="0" dirty="0">
                <a:solidFill>
                  <a:srgbClr val="333333"/>
                </a:solidFill>
                <a:effectLst/>
                <a:latin typeface="Palatino Linotype" panose="02040502050505030304" pitchFamily="18" charset="0"/>
              </a:rPr>
              <a:t>Mavi tonların hakimiyeti</a:t>
            </a:r>
          </a:p>
          <a:p>
            <a:pPr marL="285750" indent="-285750">
              <a:lnSpc>
                <a:spcPct val="150000"/>
              </a:lnSpc>
              <a:buFont typeface="Arial" panose="020B0604020202020204" pitchFamily="34" charset="0"/>
              <a:buChar char="•"/>
            </a:pPr>
            <a:r>
              <a:rPr lang="tr-TR" sz="1600" b="0" i="0" dirty="0">
                <a:solidFill>
                  <a:srgbClr val="333333"/>
                </a:solidFill>
                <a:effectLst/>
                <a:latin typeface="Palatino Linotype" panose="02040502050505030304" pitchFamily="18" charset="0"/>
              </a:rPr>
              <a:t>Kübizm</a:t>
            </a:r>
          </a:p>
          <a:p>
            <a:pPr marL="285750" indent="-285750">
              <a:lnSpc>
                <a:spcPct val="150000"/>
              </a:lnSpc>
              <a:buFont typeface="Arial" panose="020B0604020202020204" pitchFamily="34" charset="0"/>
              <a:buChar char="•"/>
            </a:pPr>
            <a:r>
              <a:rPr kumimoji="0" lang="en-US" altLang="en-US" sz="1600" b="0" i="0" u="none" strike="noStrike" cap="none" normalizeH="0" baseline="0" dirty="0" err="1">
                <a:ln>
                  <a:noFill/>
                </a:ln>
                <a:solidFill>
                  <a:schemeClr val="tx1"/>
                </a:solidFill>
                <a:effectLst/>
                <a:latin typeface="Palatino Linotype" panose="02040502050505030304" pitchFamily="18" charset="0"/>
              </a:rPr>
              <a:t>Noktacılık</a:t>
            </a:r>
            <a:endParaRPr kumimoji="0" lang="tr-TR" altLang="en-US" sz="1600" b="0" i="0" u="none" strike="noStrike" cap="none" normalizeH="0" baseline="0" dirty="0">
              <a:ln>
                <a:noFill/>
              </a:ln>
              <a:solidFill>
                <a:srgbClr val="333333"/>
              </a:solidFill>
              <a:effectLst/>
              <a:latin typeface="Palatino Linotype" panose="02040502050505030304" pitchFamily="18" charset="0"/>
            </a:endParaRPr>
          </a:p>
          <a:p>
            <a:pPr marL="285750" indent="-285750">
              <a:lnSpc>
                <a:spcPct val="150000"/>
              </a:lnSpc>
              <a:buFont typeface="Arial" panose="020B0604020202020204" pitchFamily="34" charset="0"/>
              <a:buChar char="•"/>
            </a:pPr>
            <a:r>
              <a:rPr lang="tr-TR" sz="1600" dirty="0" err="1">
                <a:latin typeface="Palatino Linotype" panose="02040502050505030304" pitchFamily="18" charset="0"/>
              </a:rPr>
              <a:t>Surrealizm</a:t>
            </a:r>
            <a:endParaRPr lang="tr-TR" sz="1600" dirty="0">
              <a:solidFill>
                <a:srgbClr val="333333"/>
              </a:solidFill>
              <a:latin typeface="Palatino Linotype" panose="02040502050505030304" pitchFamily="18" charset="0"/>
            </a:endParaRPr>
          </a:p>
          <a:p>
            <a:pPr marL="285750" indent="-285750">
              <a:lnSpc>
                <a:spcPct val="150000"/>
              </a:lnSpc>
              <a:buFont typeface="Arial" panose="020B0604020202020204" pitchFamily="34" charset="0"/>
              <a:buChar char="•"/>
            </a:pPr>
            <a:r>
              <a:rPr lang="tr-TR" sz="1600" dirty="0">
                <a:solidFill>
                  <a:srgbClr val="333333"/>
                </a:solidFill>
                <a:latin typeface="Palatino Linotype" panose="02040502050505030304" pitchFamily="18" charset="0"/>
              </a:rPr>
              <a:t>Zıt yüzler</a:t>
            </a:r>
          </a:p>
        </p:txBody>
      </p:sp>
      <p:sp>
        <p:nvSpPr>
          <p:cNvPr id="8" name="Metin kutusu 7">
            <a:extLst>
              <a:ext uri="{FF2B5EF4-FFF2-40B4-BE49-F238E27FC236}">
                <a16:creationId xmlns:a16="http://schemas.microsoft.com/office/drawing/2014/main" id="{A863939D-26BD-54AA-1676-8DF670491C1A}"/>
              </a:ext>
            </a:extLst>
          </p:cNvPr>
          <p:cNvSpPr txBox="1"/>
          <p:nvPr/>
        </p:nvSpPr>
        <p:spPr>
          <a:xfrm>
            <a:off x="8245508" y="3835421"/>
            <a:ext cx="3747570" cy="2270622"/>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tr-TR" sz="1600" dirty="0">
                <a:latin typeface="Palatino Linotype" panose="02040502050505030304" pitchFamily="18" charset="0"/>
              </a:rPr>
              <a:t>Çarpıcı ve garip imgeler</a:t>
            </a:r>
          </a:p>
          <a:p>
            <a:pPr marL="285750" indent="-285750" algn="just">
              <a:lnSpc>
                <a:spcPct val="150000"/>
              </a:lnSpc>
              <a:buFont typeface="Arial" panose="020B0604020202020204" pitchFamily="34" charset="0"/>
              <a:buChar char="•"/>
            </a:pPr>
            <a:r>
              <a:rPr lang="tr-TR" sz="1600" dirty="0">
                <a:latin typeface="Palatino Linotype" panose="02040502050505030304" pitchFamily="18" charset="0"/>
              </a:rPr>
              <a:t>Toprak , derin mavi ve altın tonların hakimiyeti</a:t>
            </a:r>
          </a:p>
          <a:p>
            <a:pPr marL="285750" indent="-285750" algn="just">
              <a:lnSpc>
                <a:spcPct val="150000"/>
              </a:lnSpc>
              <a:buFont typeface="Arial" panose="020B0604020202020204" pitchFamily="34" charset="0"/>
              <a:buChar char="•"/>
            </a:pPr>
            <a:r>
              <a:rPr lang="tr-TR" sz="1600" dirty="0">
                <a:latin typeface="Palatino Linotype" panose="02040502050505030304" pitchFamily="18" charset="0"/>
              </a:rPr>
              <a:t>Bozulmuş perspektifler </a:t>
            </a:r>
          </a:p>
          <a:p>
            <a:pPr marL="285750" indent="-285750" algn="just">
              <a:lnSpc>
                <a:spcPct val="150000"/>
              </a:lnSpc>
              <a:buFont typeface="Arial" panose="020B0604020202020204" pitchFamily="34" charset="0"/>
              <a:buChar char="•"/>
            </a:pPr>
            <a:r>
              <a:rPr lang="tr-TR" sz="1600" dirty="0">
                <a:latin typeface="Palatino Linotype" panose="02040502050505030304" pitchFamily="18" charset="0"/>
              </a:rPr>
              <a:t>Yüzlere ve ıssız manzaralar baskın</a:t>
            </a:r>
          </a:p>
          <a:p>
            <a:pPr marL="285750" indent="-285750" algn="just">
              <a:lnSpc>
                <a:spcPct val="150000"/>
              </a:lnSpc>
              <a:buFont typeface="Arial" panose="020B0604020202020204" pitchFamily="34" charset="0"/>
              <a:buChar char="•"/>
            </a:pPr>
            <a:r>
              <a:rPr lang="tr-TR" sz="1600" dirty="0">
                <a:latin typeface="Palatino Linotype" panose="02040502050505030304" pitchFamily="18" charset="0"/>
              </a:rPr>
              <a:t>Sürrealist</a:t>
            </a:r>
          </a:p>
        </p:txBody>
      </p:sp>
      <p:sp>
        <p:nvSpPr>
          <p:cNvPr id="11" name="Metin kutusu 10">
            <a:extLst>
              <a:ext uri="{FF2B5EF4-FFF2-40B4-BE49-F238E27FC236}">
                <a16:creationId xmlns:a16="http://schemas.microsoft.com/office/drawing/2014/main" id="{353704F2-EF12-9EFC-5EE1-3C234163BD27}"/>
              </a:ext>
            </a:extLst>
          </p:cNvPr>
          <p:cNvSpPr txBox="1"/>
          <p:nvPr/>
        </p:nvSpPr>
        <p:spPr>
          <a:xfrm>
            <a:off x="1649840" y="3835421"/>
            <a:ext cx="4512585" cy="2270622"/>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tr-TR" sz="1600" dirty="0">
                <a:latin typeface="Palatino Linotype" panose="02040502050505030304" pitchFamily="18" charset="0"/>
              </a:rPr>
              <a:t>Doğa ışığına</a:t>
            </a:r>
          </a:p>
          <a:p>
            <a:pPr marL="285750" indent="-285750" algn="just">
              <a:lnSpc>
                <a:spcPct val="150000"/>
              </a:lnSpc>
              <a:buFont typeface="Arial" panose="020B0604020202020204" pitchFamily="34" charset="0"/>
              <a:buChar char="•"/>
            </a:pPr>
            <a:r>
              <a:rPr lang="tr-TR" sz="1600" dirty="0">
                <a:latin typeface="Palatino Linotype" panose="02040502050505030304" pitchFamily="18" charset="0"/>
              </a:rPr>
              <a:t>Açık hava ressamlık tarzı</a:t>
            </a:r>
          </a:p>
          <a:p>
            <a:pPr marL="285750" indent="-285750" algn="just">
              <a:lnSpc>
                <a:spcPct val="150000"/>
              </a:lnSpc>
              <a:buFont typeface="Arial" panose="020B0604020202020204" pitchFamily="34" charset="0"/>
              <a:buChar char="•"/>
            </a:pPr>
            <a:r>
              <a:rPr lang="tr-TR" sz="1600" dirty="0">
                <a:latin typeface="Palatino Linotype" panose="02040502050505030304" pitchFamily="18" charset="0"/>
              </a:rPr>
              <a:t>Empresyonist</a:t>
            </a:r>
          </a:p>
          <a:p>
            <a:pPr marL="285750" indent="-285750" algn="just">
              <a:lnSpc>
                <a:spcPct val="150000"/>
              </a:lnSpc>
              <a:buFont typeface="Arial" panose="020B0604020202020204" pitchFamily="34" charset="0"/>
              <a:buChar char="•"/>
            </a:pPr>
            <a:r>
              <a:rPr lang="tr-TR" sz="1600" dirty="0">
                <a:latin typeface="Palatino Linotype" panose="02040502050505030304" pitchFamily="18" charset="0"/>
              </a:rPr>
              <a:t>Renk paleti, katarakt nedeniyle zamanla değişmiştir; kırmızımsı tonlardan mavi ultraviyole ışık izlerine geçiş olmuştur</a:t>
            </a:r>
          </a:p>
        </p:txBody>
      </p:sp>
    </p:spTree>
    <p:extLst>
      <p:ext uri="{BB962C8B-B14F-4D97-AF65-F5344CB8AC3E}">
        <p14:creationId xmlns:p14="http://schemas.microsoft.com/office/powerpoint/2010/main" val="1212284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1000"/>
                                        <p:tgtEl>
                                          <p:spTgt spid="37"/>
                                        </p:tgtEl>
                                      </p:cBhvr>
                                    </p:animEffect>
                                  </p:childTnLst>
                                </p:cTn>
                              </p:par>
                            </p:childTnLst>
                          </p:cTn>
                        </p:par>
                        <p:par>
                          <p:cTn id="12" fill="hold">
                            <p:stCondLst>
                              <p:cond delay="300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childTnLst>
                                </p:cTn>
                              </p:par>
                            </p:childTnLst>
                          </p:cTn>
                        </p:par>
                        <p:par>
                          <p:cTn id="16" fill="hold">
                            <p:stCondLst>
                              <p:cond delay="4000"/>
                            </p:stCondLst>
                            <p:childTnLst>
                              <p:par>
                                <p:cTn id="17" presetID="10" presetClass="entr" presetSubtype="0" fill="hold" grpId="0" nodeType="after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childTnLst>
                                </p:cTn>
                              </p:par>
                            </p:childTnLst>
                          </p:cTn>
                        </p:par>
                        <p:par>
                          <p:cTn id="20" fill="hold">
                            <p:stCondLst>
                              <p:cond delay="5000"/>
                            </p:stCondLst>
                            <p:childTnLst>
                              <p:par>
                                <p:cTn id="21" presetID="10" presetClass="entr" presetSubtype="0" fill="hold"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1000"/>
                                        <p:tgtEl>
                                          <p:spTgt spid="38"/>
                                        </p:tgtEl>
                                      </p:cBhvr>
                                    </p:animEffect>
                                  </p:childTnLst>
                                </p:cTn>
                              </p:par>
                            </p:childTnLst>
                          </p:cTn>
                        </p:par>
                        <p:par>
                          <p:cTn id="24" fill="hold">
                            <p:stCondLst>
                              <p:cond delay="6000"/>
                            </p:stCondLst>
                            <p:childTnLst>
                              <p:par>
                                <p:cTn id="25" presetID="10" presetClass="entr" presetSubtype="0" fill="hold" nodeType="after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1000"/>
                                        <p:tgtEl>
                                          <p:spTgt spid="39"/>
                                        </p:tgtEl>
                                      </p:cBhvr>
                                    </p:animEffect>
                                  </p:childTnLst>
                                </p:cTn>
                              </p:par>
                            </p:childTnLst>
                          </p:cTn>
                        </p:par>
                        <p:par>
                          <p:cTn id="28" fill="hold">
                            <p:stCondLst>
                              <p:cond delay="7000"/>
                            </p:stCondLst>
                            <p:childTnLst>
                              <p:par>
                                <p:cTn id="29" presetID="10" presetClass="entr" presetSubtype="0" fill="hold" nodeType="after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fade">
                                      <p:cBhvr>
                                        <p:cTn id="31" dur="1000"/>
                                        <p:tgtEl>
                                          <p:spTgt spid="40"/>
                                        </p:tgtEl>
                                      </p:cBhvr>
                                    </p:animEffect>
                                  </p:childTnLst>
                                </p:cTn>
                              </p:par>
                            </p:childTnLst>
                          </p:cTn>
                        </p:par>
                        <p:par>
                          <p:cTn id="32" fill="hold">
                            <p:stCondLst>
                              <p:cond delay="8000"/>
                            </p:stCondLst>
                            <p:childTnLst>
                              <p:par>
                                <p:cTn id="33" presetID="10" presetClass="entr" presetSubtype="0" fill="hold" grpId="0"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1000"/>
                                        <p:tgtEl>
                                          <p:spTgt spid="32"/>
                                        </p:tgtEl>
                                      </p:cBhvr>
                                    </p:animEffect>
                                  </p:childTnLst>
                                </p:cTn>
                              </p:par>
                            </p:childTnLst>
                          </p:cTn>
                        </p:par>
                        <p:par>
                          <p:cTn id="36" fill="hold">
                            <p:stCondLst>
                              <p:cond delay="9000"/>
                            </p:stCondLst>
                            <p:childTnLst>
                              <p:par>
                                <p:cTn id="37" presetID="10" presetClass="entr" presetSubtype="0" fill="hold" grpId="0" nodeType="after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fade">
                                      <p:cBhvr>
                                        <p:cTn id="39" dur="1000"/>
                                        <p:tgtEl>
                                          <p:spTgt spid="33"/>
                                        </p:tgtEl>
                                      </p:cBhvr>
                                    </p:animEffect>
                                  </p:childTnLst>
                                </p:cTn>
                              </p:par>
                            </p:childTnLst>
                          </p:cTn>
                        </p:par>
                        <p:par>
                          <p:cTn id="40" fill="hold">
                            <p:stCondLst>
                              <p:cond delay="10000"/>
                            </p:stCondLst>
                            <p:childTnLst>
                              <p:par>
                                <p:cTn id="41" presetID="10" presetClass="entr" presetSubtype="0" fill="hold" grpId="0" nodeType="after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fade">
                                      <p:cBhvr>
                                        <p:cTn id="43" dur="1000"/>
                                        <p:tgtEl>
                                          <p:spTgt spid="34"/>
                                        </p:tgtEl>
                                      </p:cBhvr>
                                    </p:animEffect>
                                  </p:childTnLst>
                                </p:cTn>
                              </p:par>
                            </p:childTnLst>
                          </p:cTn>
                        </p:par>
                        <p:par>
                          <p:cTn id="44" fill="hold">
                            <p:stCondLst>
                              <p:cond delay="11000"/>
                            </p:stCondLst>
                            <p:childTnLst>
                              <p:par>
                                <p:cTn id="45" presetID="10" presetClass="entr" presetSubtype="0" fill="hold" grpId="0" nodeType="afterEffect">
                                  <p:stCondLst>
                                    <p:cond delay="0"/>
                                  </p:stCondLst>
                                  <p:childTnLst>
                                    <p:set>
                                      <p:cBhvr>
                                        <p:cTn id="46" dur="1" fill="hold">
                                          <p:stCondLst>
                                            <p:cond delay="0"/>
                                          </p:stCondLst>
                                        </p:cTn>
                                        <p:tgtEl>
                                          <p:spTgt spid="35"/>
                                        </p:tgtEl>
                                        <p:attrNameLst>
                                          <p:attrName>style.visibility</p:attrName>
                                        </p:attrNameLst>
                                      </p:cBhvr>
                                      <p:to>
                                        <p:strVal val="visible"/>
                                      </p:to>
                                    </p:set>
                                    <p:animEffect transition="in" filter="fade">
                                      <p:cBhvr>
                                        <p:cTn id="47" dur="1000"/>
                                        <p:tgtEl>
                                          <p:spTgt spid="35"/>
                                        </p:tgtEl>
                                      </p:cBhvr>
                                    </p:animEffect>
                                  </p:childTnLst>
                                </p:cTn>
                              </p:par>
                            </p:childTnLst>
                          </p:cTn>
                        </p:par>
                        <p:par>
                          <p:cTn id="48" fill="hold">
                            <p:stCondLst>
                              <p:cond delay="12000"/>
                            </p:stCondLst>
                            <p:childTnLst>
                              <p:par>
                                <p:cTn id="49" presetID="10" presetClass="entr" presetSubtype="0" fill="hold" grpId="0" nodeType="after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fade">
                                      <p:cBhvr>
                                        <p:cTn id="51" dur="1000"/>
                                        <p:tgtEl>
                                          <p:spTgt spid="2"/>
                                        </p:tgtEl>
                                      </p:cBhvr>
                                    </p:animEffect>
                                  </p:childTnLst>
                                </p:cTn>
                              </p:par>
                            </p:childTnLst>
                          </p:cTn>
                        </p:par>
                        <p:par>
                          <p:cTn id="52" fill="hold">
                            <p:stCondLst>
                              <p:cond delay="13000"/>
                            </p:stCondLst>
                            <p:childTnLst>
                              <p:par>
                                <p:cTn id="53" presetID="10" presetClass="entr" presetSubtype="0" fill="hold" grpId="0" nodeType="afterEffect">
                                  <p:stCondLst>
                                    <p:cond delay="0"/>
                                  </p:stCondLst>
                                  <p:childTnLst>
                                    <p:set>
                                      <p:cBhvr>
                                        <p:cTn id="54" dur="1" fill="hold">
                                          <p:stCondLst>
                                            <p:cond delay="0"/>
                                          </p:stCondLst>
                                        </p:cTn>
                                        <p:tgtEl>
                                          <p:spTgt spid="6"/>
                                        </p:tgtEl>
                                        <p:attrNameLst>
                                          <p:attrName>style.visibility</p:attrName>
                                        </p:attrNameLst>
                                      </p:cBhvr>
                                      <p:to>
                                        <p:strVal val="visible"/>
                                      </p:to>
                                    </p:set>
                                    <p:animEffect transition="in" filter="fade">
                                      <p:cBhvr>
                                        <p:cTn id="55" dur="1000"/>
                                        <p:tgtEl>
                                          <p:spTgt spid="6"/>
                                        </p:tgtEl>
                                      </p:cBhvr>
                                    </p:animEffect>
                                  </p:childTnLst>
                                </p:cTn>
                              </p:par>
                            </p:childTnLst>
                          </p:cTn>
                        </p:par>
                        <p:par>
                          <p:cTn id="56" fill="hold">
                            <p:stCondLst>
                              <p:cond delay="14000"/>
                            </p:stCondLst>
                            <p:childTnLst>
                              <p:par>
                                <p:cTn id="57" presetID="10" presetClass="entr" presetSubtype="0" fill="hold" grpId="0" nodeType="after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fade">
                                      <p:cBhvr>
                                        <p:cTn id="59" dur="1000"/>
                                        <p:tgtEl>
                                          <p:spTgt spid="8"/>
                                        </p:tgtEl>
                                      </p:cBhvr>
                                    </p:animEffect>
                                  </p:childTnLst>
                                </p:cTn>
                              </p:par>
                            </p:childTnLst>
                          </p:cTn>
                        </p:par>
                        <p:par>
                          <p:cTn id="60" fill="hold">
                            <p:stCondLst>
                              <p:cond delay="15000"/>
                            </p:stCondLst>
                            <p:childTnLst>
                              <p:par>
                                <p:cTn id="61" presetID="10" presetClass="entr" presetSubtype="0" fill="hold" grpId="0" nodeType="afterEffect">
                                  <p:stCondLst>
                                    <p:cond delay="0"/>
                                  </p:stCondLst>
                                  <p:childTnLst>
                                    <p:set>
                                      <p:cBhvr>
                                        <p:cTn id="62" dur="1" fill="hold">
                                          <p:stCondLst>
                                            <p:cond delay="0"/>
                                          </p:stCondLst>
                                        </p:cTn>
                                        <p:tgtEl>
                                          <p:spTgt spid="11"/>
                                        </p:tgtEl>
                                        <p:attrNameLst>
                                          <p:attrName>style.visibility</p:attrName>
                                        </p:attrNameLst>
                                      </p:cBhvr>
                                      <p:to>
                                        <p:strVal val="visible"/>
                                      </p:to>
                                    </p:set>
                                    <p:animEffect transition="in" filter="fade">
                                      <p:cBhvr>
                                        <p:cTn id="63"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26" grpId="0"/>
      <p:bldP spid="32" grpId="0"/>
      <p:bldP spid="33" grpId="0"/>
      <p:bldP spid="34" grpId="0"/>
      <p:bldP spid="35" grpId="0"/>
      <p:bldP spid="2" grpId="0"/>
      <p:bldP spid="6" grpId="0"/>
      <p:bldP spid="8"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901D0D-19F0-9D15-4662-AA91BCD0EA48}"/>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DA43FC0A-FA2F-D982-C264-36A946AD776C}"/>
              </a:ext>
            </a:extLst>
          </p:cNvPr>
          <p:cNvSpPr>
            <a:spLocks noGrp="1"/>
          </p:cNvSpPr>
          <p:nvPr>
            <p:ph type="ftr" sz="quarter" idx="11"/>
          </p:nvPr>
        </p:nvSpPr>
        <p:spPr>
          <a:xfrm>
            <a:off x="0" y="6356350"/>
            <a:ext cx="12192000" cy="365125"/>
          </a:xfrm>
        </p:spPr>
        <p:txBody>
          <a:bodyPr/>
          <a:lstStyle/>
          <a:p>
            <a:r>
              <a:rPr lang="tr-TR" dirty="0"/>
              <a:t>21-23 Şubat 2025, İzmir</a:t>
            </a:r>
          </a:p>
        </p:txBody>
      </p:sp>
      <p:sp>
        <p:nvSpPr>
          <p:cNvPr id="5" name="Metin kutusu 4">
            <a:extLst>
              <a:ext uri="{FF2B5EF4-FFF2-40B4-BE49-F238E27FC236}">
                <a16:creationId xmlns:a16="http://schemas.microsoft.com/office/drawing/2014/main" id="{C9608798-BB0D-EE22-72E3-12FA8FBC0E32}"/>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YÖNTEM-</a:t>
            </a:r>
            <a:r>
              <a:rPr lang="en-US" sz="2800" b="1" dirty="0">
                <a:latin typeface="Orbitron" panose="02000000000000000000" pitchFamily="50" charset="0"/>
              </a:rPr>
              <a:t>TEKNIKLER</a:t>
            </a:r>
            <a:endParaRPr lang="tr-TR" sz="2800" b="1" i="0" dirty="0">
              <a:effectLst/>
              <a:latin typeface="Orbitron" panose="02000000000000000000" pitchFamily="50" charset="0"/>
            </a:endParaRPr>
          </a:p>
        </p:txBody>
      </p:sp>
      <p:pic>
        <p:nvPicPr>
          <p:cNvPr id="41" name="Picture 10" descr="A head and shoulders portrait of a thirty-something man, with a red beard, facing to the left">
            <a:extLst>
              <a:ext uri="{FF2B5EF4-FFF2-40B4-BE49-F238E27FC236}">
                <a16:creationId xmlns:a16="http://schemas.microsoft.com/office/drawing/2014/main" id="{E55DC1BE-4E77-4527-B054-244564C35F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878" r="7878"/>
          <a:stretch/>
        </p:blipFill>
        <p:spPr bwMode="auto">
          <a:xfrm>
            <a:off x="277044" y="1343796"/>
            <a:ext cx="1306373" cy="1959560"/>
          </a:xfrm>
          <a:prstGeom prst="rect">
            <a:avLst/>
          </a:prstGeom>
          <a:noFill/>
          <a:extLst>
            <a:ext uri="{909E8E84-426E-40DD-AFC4-6F175D3DCCD1}">
              <a14:hiddenFill xmlns:a14="http://schemas.microsoft.com/office/drawing/2010/main">
                <a:solidFill>
                  <a:srgbClr val="FFFFFF"/>
                </a:solidFill>
              </a14:hiddenFill>
            </a:ext>
          </a:extLst>
        </p:spPr>
      </p:pic>
      <p:sp>
        <p:nvSpPr>
          <p:cNvPr id="36" name="Metin kutusu 35">
            <a:extLst>
              <a:ext uri="{FF2B5EF4-FFF2-40B4-BE49-F238E27FC236}">
                <a16:creationId xmlns:a16="http://schemas.microsoft.com/office/drawing/2014/main" id="{D1B22D1E-CB8B-1426-6C67-F0726BC6D927}"/>
              </a:ext>
            </a:extLst>
          </p:cNvPr>
          <p:cNvSpPr txBox="1"/>
          <p:nvPr/>
        </p:nvSpPr>
        <p:spPr>
          <a:xfrm>
            <a:off x="390230" y="3303356"/>
            <a:ext cx="1080000" cy="461665"/>
          </a:xfrm>
          <a:prstGeom prst="rect">
            <a:avLst/>
          </a:prstGeom>
          <a:noFill/>
        </p:spPr>
        <p:txBody>
          <a:bodyPr wrap="square">
            <a:spAutoFit/>
          </a:bodyPr>
          <a:lstStyle/>
          <a:p>
            <a:pPr algn="ctr"/>
            <a:r>
              <a:rPr lang="tr-TR" sz="1200" dirty="0">
                <a:latin typeface="Palatino Linotype" panose="02040502050505030304" pitchFamily="18" charset="0"/>
              </a:rPr>
              <a:t>Vincent </a:t>
            </a:r>
          </a:p>
          <a:p>
            <a:pPr algn="ctr"/>
            <a:r>
              <a:rPr lang="tr-TR" sz="1200" dirty="0">
                <a:latin typeface="Palatino Linotype" panose="02040502050505030304" pitchFamily="18" charset="0"/>
              </a:rPr>
              <a:t>Van Gogh </a:t>
            </a:r>
          </a:p>
        </p:txBody>
      </p:sp>
      <p:sp>
        <p:nvSpPr>
          <p:cNvPr id="10" name="Metin kutusu 9">
            <a:extLst>
              <a:ext uri="{FF2B5EF4-FFF2-40B4-BE49-F238E27FC236}">
                <a16:creationId xmlns:a16="http://schemas.microsoft.com/office/drawing/2014/main" id="{1C0389C9-0418-0348-7CA5-477B7E09DD0D}"/>
              </a:ext>
            </a:extLst>
          </p:cNvPr>
          <p:cNvSpPr txBox="1"/>
          <p:nvPr/>
        </p:nvSpPr>
        <p:spPr>
          <a:xfrm>
            <a:off x="1716267" y="1352188"/>
            <a:ext cx="8273944" cy="2639953"/>
          </a:xfrm>
          <a:prstGeom prst="rect">
            <a:avLst/>
          </a:prstGeom>
          <a:noFill/>
        </p:spPr>
        <p:txBody>
          <a:bodyPr wrap="square">
            <a:spAutoFit/>
          </a:bodyPr>
          <a:lstStyle/>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err="1">
                <a:ln>
                  <a:noFill/>
                </a:ln>
                <a:solidFill>
                  <a:schemeClr val="tx1"/>
                </a:solidFill>
                <a:effectLst/>
                <a:latin typeface="Palatino Linotype" panose="02040502050505030304" pitchFamily="18" charset="0"/>
              </a:rPr>
              <a:t>Kalın</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yönlü</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fırçalamalar</a:t>
            </a:r>
            <a:endParaRPr kumimoji="0" lang="en-US" altLang="en-US" sz="1600" b="0" i="0" u="none" strike="noStrike" cap="none" normalizeH="0" baseline="0" dirty="0">
              <a:ln>
                <a:noFill/>
              </a:ln>
              <a:solidFill>
                <a:schemeClr val="tx1"/>
              </a:solidFill>
              <a:effectLst/>
              <a:latin typeface="Palatino Linotype" panose="02040502050505030304"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err="1">
                <a:ln>
                  <a:noFill/>
                </a:ln>
                <a:solidFill>
                  <a:schemeClr val="tx1"/>
                </a:solidFill>
                <a:effectLst/>
                <a:latin typeface="Palatino Linotype" panose="02040502050505030304" pitchFamily="18" charset="0"/>
              </a:rPr>
              <a:t>Konunun</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etrafında</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dönme</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kıvrılma</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ve</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savrulma</a:t>
            </a:r>
            <a:endParaRPr kumimoji="0" lang="en-US" altLang="en-US" sz="1600" b="0" i="0" u="none" strike="noStrike" cap="none" normalizeH="0" baseline="0" dirty="0">
              <a:ln>
                <a:noFill/>
              </a:ln>
              <a:solidFill>
                <a:schemeClr val="tx1"/>
              </a:solidFill>
              <a:effectLst/>
              <a:latin typeface="Palatino Linotype" panose="02040502050505030304"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lang="en-US" altLang="en-US" sz="1600" dirty="0" err="1">
                <a:latin typeface="Palatino Linotype" panose="02040502050505030304" pitchFamily="18" charset="0"/>
              </a:rPr>
              <a:t>K</a:t>
            </a:r>
            <a:r>
              <a:rPr kumimoji="0" lang="en-US" altLang="en-US" sz="1600" b="0" i="0" u="none" strike="noStrike" cap="none" normalizeH="0" baseline="0" dirty="0" err="1">
                <a:ln>
                  <a:noFill/>
                </a:ln>
                <a:solidFill>
                  <a:schemeClr val="tx1"/>
                </a:solidFill>
                <a:effectLst/>
                <a:latin typeface="Palatino Linotype" panose="02040502050505030304" pitchFamily="18" charset="0"/>
              </a:rPr>
              <a:t>oyu</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dış</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hatlar</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Japon</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sanatının</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etkisi</a:t>
            </a:r>
            <a:r>
              <a:rPr kumimoji="0" lang="en-US" altLang="en-US" sz="1600" b="0" i="0" u="none" strike="noStrike" cap="none" normalizeH="0" baseline="0" dirty="0">
                <a:ln>
                  <a:noFill/>
                </a:ln>
                <a:solidFill>
                  <a:schemeClr val="tx1"/>
                </a:solidFill>
                <a:effectLst/>
                <a:latin typeface="Palatino Linotype" panose="02040502050505030304" pitchFamily="18" charset="0"/>
              </a:rPr>
              <a:t>)</a:t>
            </a: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err="1">
                <a:ln>
                  <a:noFill/>
                </a:ln>
                <a:solidFill>
                  <a:schemeClr val="tx1"/>
                </a:solidFill>
                <a:effectLst/>
                <a:latin typeface="Palatino Linotype" panose="02040502050505030304" pitchFamily="18" charset="0"/>
              </a:rPr>
              <a:t>Noktacılık</a:t>
            </a:r>
            <a:endParaRPr kumimoji="0" lang="en-US" altLang="en-US" sz="1600" b="0" i="0" u="none" strike="noStrike" cap="none" normalizeH="0" baseline="0" dirty="0">
              <a:ln>
                <a:noFill/>
              </a:ln>
              <a:solidFill>
                <a:schemeClr val="tx1"/>
              </a:solidFill>
              <a:effectLst/>
              <a:latin typeface="Palatino Linotype" panose="02040502050505030304"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600" b="0" i="0" u="none" strike="noStrike" cap="none" normalizeH="0" baseline="0" dirty="0" err="1">
                <a:ln>
                  <a:noFill/>
                </a:ln>
                <a:solidFill>
                  <a:schemeClr val="tx1"/>
                </a:solidFill>
                <a:effectLst/>
                <a:latin typeface="Palatino Linotype" panose="02040502050505030304" pitchFamily="18" charset="0"/>
              </a:rPr>
              <a:t>Gri</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ve</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kahverengi</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tonlarının</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hakimiyeti</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p>
          <a:p>
            <a:pPr marL="0" marR="0" lvl="0" indent="0" algn="just" defTabSz="914400" rtl="0" eaLnBrk="0" fontAlgn="base" latinLnBrk="0" hangingPunct="0">
              <a:lnSpc>
                <a:spcPct val="150000"/>
              </a:lnSpc>
              <a:spcBef>
                <a:spcPct val="0"/>
              </a:spcBef>
              <a:spcAft>
                <a:spcPct val="0"/>
              </a:spcAft>
              <a:buClrTx/>
              <a:buSzTx/>
              <a:buFontTx/>
              <a:buChar char="•"/>
              <a:tabLst/>
            </a:pPr>
            <a:r>
              <a:rPr lang="en-US" altLang="en-US" sz="1600" dirty="0" err="1">
                <a:latin typeface="Palatino Linotype" panose="02040502050505030304" pitchFamily="18" charset="0"/>
              </a:rPr>
              <a:t>K</a:t>
            </a:r>
            <a:r>
              <a:rPr kumimoji="0" lang="en-US" altLang="en-US" sz="1600" b="0" i="0" u="none" strike="noStrike" cap="none" normalizeH="0" baseline="0" dirty="0" err="1">
                <a:ln>
                  <a:noFill/>
                </a:ln>
                <a:solidFill>
                  <a:schemeClr val="tx1"/>
                </a:solidFill>
                <a:effectLst/>
                <a:latin typeface="Palatino Linotype" panose="02040502050505030304" pitchFamily="18" charset="0"/>
              </a:rPr>
              <a:t>ısa</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ve</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kırık</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fırça</a:t>
            </a:r>
            <a:r>
              <a:rPr kumimoji="0" lang="en-US" altLang="en-US" sz="1600" b="0" i="0" u="none" strike="noStrike" cap="none" normalizeH="0" baseline="0" dirty="0">
                <a:ln>
                  <a:noFill/>
                </a:ln>
                <a:solidFill>
                  <a:schemeClr val="tx1"/>
                </a:solidFill>
                <a:effectLst/>
                <a:latin typeface="Palatino Linotype" panose="02040502050505030304" pitchFamily="18" charset="0"/>
              </a:rPr>
              <a:t> </a:t>
            </a:r>
            <a:r>
              <a:rPr kumimoji="0" lang="en-US" altLang="en-US" sz="1600" b="0" i="0" u="none" strike="noStrike" cap="none" normalizeH="0" baseline="0" dirty="0" err="1">
                <a:ln>
                  <a:noFill/>
                </a:ln>
                <a:solidFill>
                  <a:schemeClr val="tx1"/>
                </a:solidFill>
                <a:effectLst/>
                <a:latin typeface="Palatino Linotype" panose="02040502050505030304" pitchFamily="18" charset="0"/>
              </a:rPr>
              <a:t>darbeleri</a:t>
            </a:r>
            <a:endParaRPr kumimoji="0" lang="tr-TR" altLang="en-US" sz="1600" b="0" i="0" u="none" strike="noStrike" cap="none" normalizeH="0" baseline="0" dirty="0">
              <a:ln>
                <a:noFill/>
              </a:ln>
              <a:solidFill>
                <a:schemeClr val="tx1"/>
              </a:solidFill>
              <a:effectLst/>
              <a:latin typeface="Palatino Linotype" panose="02040502050505030304" pitchFamily="18" charset="0"/>
            </a:endParaRPr>
          </a:p>
          <a:p>
            <a:pPr lvl="0" algn="just" eaLnBrk="0" fontAlgn="base" hangingPunct="0">
              <a:lnSpc>
                <a:spcPct val="150000"/>
              </a:lnSpc>
              <a:spcBef>
                <a:spcPct val="0"/>
              </a:spcBef>
              <a:spcAft>
                <a:spcPct val="0"/>
              </a:spcAft>
              <a:buFontTx/>
              <a:buChar char="•"/>
            </a:pPr>
            <a:r>
              <a:rPr lang="tr-TR" sz="1600" dirty="0">
                <a:latin typeface="Palatino Linotype" panose="02040502050505030304" pitchFamily="18" charset="0"/>
              </a:rPr>
              <a:t>Empresyonist</a:t>
            </a:r>
            <a:endParaRPr kumimoji="0" lang="en-US" altLang="en-US" sz="1600" b="0" i="0" u="none" strike="noStrike" cap="none" normalizeH="0" baseline="0" dirty="0">
              <a:ln>
                <a:noFill/>
              </a:ln>
              <a:solidFill>
                <a:schemeClr val="tx1"/>
              </a:solidFill>
              <a:effectLst/>
              <a:latin typeface="Palatino Linotype" panose="02040502050505030304" pitchFamily="18" charset="0"/>
            </a:endParaRPr>
          </a:p>
        </p:txBody>
      </p:sp>
      <p:pic>
        <p:nvPicPr>
          <p:cNvPr id="2" name="Picture 2">
            <a:extLst>
              <a:ext uri="{FF2B5EF4-FFF2-40B4-BE49-F238E27FC236}">
                <a16:creationId xmlns:a16="http://schemas.microsoft.com/office/drawing/2014/main" id="{88C9A372-39B2-2D6F-E7C3-D98F8426BA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2429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1000"/>
                                        <p:tgtEl>
                                          <p:spTgt spid="41"/>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1000"/>
                                        <p:tgtEl>
                                          <p:spTgt spid="3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6"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5C1360-EC3D-C138-1A1A-66470383A299}"/>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A3923DCD-4824-872C-A902-05349D2FC3AF}"/>
              </a:ext>
            </a:extLst>
          </p:cNvPr>
          <p:cNvSpPr>
            <a:spLocks noGrp="1"/>
          </p:cNvSpPr>
          <p:nvPr>
            <p:ph type="ftr" sz="quarter" idx="11"/>
          </p:nvPr>
        </p:nvSpPr>
        <p:spPr/>
        <p:txBody>
          <a:bodyPr/>
          <a:lstStyle/>
          <a:p>
            <a:r>
              <a:rPr lang="tr-TR"/>
              <a:t>21-23 Şubat 2025, İzmir</a:t>
            </a:r>
          </a:p>
        </p:txBody>
      </p:sp>
      <p:sp>
        <p:nvSpPr>
          <p:cNvPr id="5" name="Metin kutusu 4">
            <a:extLst>
              <a:ext uri="{FF2B5EF4-FFF2-40B4-BE49-F238E27FC236}">
                <a16:creationId xmlns:a16="http://schemas.microsoft.com/office/drawing/2014/main" id="{1EB31424-D858-F364-2D6F-0E46174E1621}"/>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YÖNTEM-VERİ SETİ</a:t>
            </a:r>
            <a:endParaRPr lang="tr-TR" sz="2800" b="1" i="0" dirty="0">
              <a:effectLst/>
              <a:latin typeface="Orbitron" panose="02000000000000000000" pitchFamily="50" charset="0"/>
            </a:endParaRPr>
          </a:p>
        </p:txBody>
      </p:sp>
      <p:graphicFrame>
        <p:nvGraphicFramePr>
          <p:cNvPr id="29" name="Grafik 28">
            <a:extLst>
              <a:ext uri="{FF2B5EF4-FFF2-40B4-BE49-F238E27FC236}">
                <a16:creationId xmlns:a16="http://schemas.microsoft.com/office/drawing/2014/main" id="{EC7E56C4-EA2D-F932-D4C5-5FFEDDB3385D}"/>
              </a:ext>
            </a:extLst>
          </p:cNvPr>
          <p:cNvGraphicFramePr>
            <a:graphicFrameLocks/>
          </p:cNvGraphicFramePr>
          <p:nvPr>
            <p:extLst>
              <p:ext uri="{D42A27DB-BD31-4B8C-83A1-F6EECF244321}">
                <p14:modId xmlns:p14="http://schemas.microsoft.com/office/powerpoint/2010/main" val="251050890"/>
              </p:ext>
            </p:extLst>
          </p:nvPr>
        </p:nvGraphicFramePr>
        <p:xfrm>
          <a:off x="548362" y="1190097"/>
          <a:ext cx="10680192" cy="218668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 name="Grafik 13">
            <a:extLst>
              <a:ext uri="{FF2B5EF4-FFF2-40B4-BE49-F238E27FC236}">
                <a16:creationId xmlns:a16="http://schemas.microsoft.com/office/drawing/2014/main" id="{BCD7B5FD-708C-45EC-3613-0BADC8AD37AD}"/>
              </a:ext>
            </a:extLst>
          </p:cNvPr>
          <p:cNvGraphicFramePr>
            <a:graphicFrameLocks/>
          </p:cNvGraphicFramePr>
          <p:nvPr>
            <p:extLst>
              <p:ext uri="{D42A27DB-BD31-4B8C-83A1-F6EECF244321}">
                <p14:modId xmlns:p14="http://schemas.microsoft.com/office/powerpoint/2010/main" val="1645904738"/>
              </p:ext>
            </p:extLst>
          </p:nvPr>
        </p:nvGraphicFramePr>
        <p:xfrm>
          <a:off x="-281400" y="3542010"/>
          <a:ext cx="4320000" cy="2592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6" name="Grafik 15">
            <a:extLst>
              <a:ext uri="{FF2B5EF4-FFF2-40B4-BE49-F238E27FC236}">
                <a16:creationId xmlns:a16="http://schemas.microsoft.com/office/drawing/2014/main" id="{9931F082-43BE-D08E-9B78-432F1A82FB7F}"/>
              </a:ext>
            </a:extLst>
          </p:cNvPr>
          <p:cNvGraphicFramePr>
            <a:graphicFrameLocks/>
          </p:cNvGraphicFramePr>
          <p:nvPr>
            <p:extLst>
              <p:ext uri="{D42A27DB-BD31-4B8C-83A1-F6EECF244321}">
                <p14:modId xmlns:p14="http://schemas.microsoft.com/office/powerpoint/2010/main" val="2406626840"/>
              </p:ext>
            </p:extLst>
          </p:nvPr>
        </p:nvGraphicFramePr>
        <p:xfrm>
          <a:off x="3728458" y="3542010"/>
          <a:ext cx="4320000" cy="2592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8" name="Grafik 17">
            <a:extLst>
              <a:ext uri="{FF2B5EF4-FFF2-40B4-BE49-F238E27FC236}">
                <a16:creationId xmlns:a16="http://schemas.microsoft.com/office/drawing/2014/main" id="{1D91FAC7-8C1D-A402-DB64-8439867E6995}"/>
              </a:ext>
            </a:extLst>
          </p:cNvPr>
          <p:cNvGraphicFramePr>
            <a:graphicFrameLocks/>
          </p:cNvGraphicFramePr>
          <p:nvPr>
            <p:extLst>
              <p:ext uri="{D42A27DB-BD31-4B8C-83A1-F6EECF244321}">
                <p14:modId xmlns:p14="http://schemas.microsoft.com/office/powerpoint/2010/main" val="2656250815"/>
              </p:ext>
            </p:extLst>
          </p:nvPr>
        </p:nvGraphicFramePr>
        <p:xfrm>
          <a:off x="8153400" y="3542010"/>
          <a:ext cx="4320000" cy="2592000"/>
        </p:xfrm>
        <a:graphic>
          <a:graphicData uri="http://schemas.openxmlformats.org/drawingml/2006/chart">
            <c:chart xmlns:c="http://schemas.openxmlformats.org/drawingml/2006/chart" xmlns:r="http://schemas.openxmlformats.org/officeDocument/2006/relationships" r:id="rId5"/>
          </a:graphicData>
        </a:graphic>
      </p:graphicFrame>
      <p:pic>
        <p:nvPicPr>
          <p:cNvPr id="2" name="Picture 2">
            <a:extLst>
              <a:ext uri="{FF2B5EF4-FFF2-40B4-BE49-F238E27FC236}">
                <a16:creationId xmlns:a16="http://schemas.microsoft.com/office/drawing/2014/main" id="{6313AFED-AB71-EB9F-82F0-A880B338AF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2997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9">
                                            <p:graphicEl>
                                              <a:chart seriesIdx="-3" categoryIdx="-3" bldStep="gridLegend"/>
                                            </p:graphicEl>
                                          </p:spTgt>
                                        </p:tgtEl>
                                        <p:attrNameLst>
                                          <p:attrName>style.visibility</p:attrName>
                                        </p:attrNameLst>
                                      </p:cBhvr>
                                      <p:to>
                                        <p:strVal val="visible"/>
                                      </p:to>
                                    </p:set>
                                    <p:animEffect transition="in" filter="wipe(left)">
                                      <p:cBhvr>
                                        <p:cTn id="12" dur="500"/>
                                        <p:tgtEl>
                                          <p:spTgt spid="29">
                                            <p:graphicEl>
                                              <a:chart seriesIdx="-3" categoryIdx="-3" bldStep="gridLegend"/>
                                            </p:graphicEl>
                                          </p:spTgt>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29">
                                            <p:graphicEl>
                                              <a:chart seriesIdx="0" categoryIdx="0" bldStep="ptInSeries"/>
                                            </p:graphicEl>
                                          </p:spTgt>
                                        </p:tgtEl>
                                        <p:attrNameLst>
                                          <p:attrName>style.visibility</p:attrName>
                                        </p:attrNameLst>
                                      </p:cBhvr>
                                      <p:to>
                                        <p:strVal val="visible"/>
                                      </p:to>
                                    </p:set>
                                    <p:animEffect transition="in" filter="wipe(left)">
                                      <p:cBhvr>
                                        <p:cTn id="16" dur="500"/>
                                        <p:tgtEl>
                                          <p:spTgt spid="29">
                                            <p:graphicEl>
                                              <a:chart seriesIdx="0" categoryIdx="0" bldStep="ptInSeries"/>
                                            </p:graphicEl>
                                          </p:spTgt>
                                        </p:tgtEl>
                                      </p:cBhvr>
                                    </p:animEffect>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29">
                                            <p:graphicEl>
                                              <a:chart seriesIdx="1" categoryIdx="0" bldStep="ptInSeries"/>
                                            </p:graphicEl>
                                          </p:spTgt>
                                        </p:tgtEl>
                                        <p:attrNameLst>
                                          <p:attrName>style.visibility</p:attrName>
                                        </p:attrNameLst>
                                      </p:cBhvr>
                                      <p:to>
                                        <p:strVal val="visible"/>
                                      </p:to>
                                    </p:set>
                                    <p:animEffect transition="in" filter="wipe(left)">
                                      <p:cBhvr>
                                        <p:cTn id="20" dur="500"/>
                                        <p:tgtEl>
                                          <p:spTgt spid="29">
                                            <p:graphicEl>
                                              <a:chart seriesIdx="1" categoryIdx="0" bldStep="ptInSeries"/>
                                            </p:graphicEl>
                                          </p:spTgt>
                                        </p:tgtEl>
                                      </p:cBhvr>
                                    </p:animEffect>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29">
                                            <p:graphicEl>
                                              <a:chart seriesIdx="2" categoryIdx="0" bldStep="ptInSeries"/>
                                            </p:graphicEl>
                                          </p:spTgt>
                                        </p:tgtEl>
                                        <p:attrNameLst>
                                          <p:attrName>style.visibility</p:attrName>
                                        </p:attrNameLst>
                                      </p:cBhvr>
                                      <p:to>
                                        <p:strVal val="visible"/>
                                      </p:to>
                                    </p:set>
                                    <p:animEffect transition="in" filter="wipe(left)">
                                      <p:cBhvr>
                                        <p:cTn id="24" dur="500"/>
                                        <p:tgtEl>
                                          <p:spTgt spid="29">
                                            <p:graphicEl>
                                              <a:chart seriesIdx="2" categoryIdx="0" bldStep="ptInSeries"/>
                                            </p:graphicEl>
                                          </p:spTgt>
                                        </p:tgtEl>
                                      </p:cBhvr>
                                    </p:animEffect>
                                  </p:childTnLst>
                                </p:cTn>
                              </p:par>
                            </p:childTnLst>
                          </p:cTn>
                        </p:par>
                        <p:par>
                          <p:cTn id="25" fill="hold">
                            <p:stCondLst>
                              <p:cond delay="2000"/>
                            </p:stCondLst>
                            <p:childTnLst>
                              <p:par>
                                <p:cTn id="26" presetID="22" presetClass="entr" presetSubtype="8" fill="hold" grpId="0" nodeType="afterEffect">
                                  <p:stCondLst>
                                    <p:cond delay="0"/>
                                  </p:stCondLst>
                                  <p:childTnLst>
                                    <p:set>
                                      <p:cBhvr>
                                        <p:cTn id="27" dur="1" fill="hold">
                                          <p:stCondLst>
                                            <p:cond delay="0"/>
                                          </p:stCondLst>
                                        </p:cTn>
                                        <p:tgtEl>
                                          <p:spTgt spid="29">
                                            <p:graphicEl>
                                              <a:chart seriesIdx="3" categoryIdx="0" bldStep="ptInSeries"/>
                                            </p:graphicEl>
                                          </p:spTgt>
                                        </p:tgtEl>
                                        <p:attrNameLst>
                                          <p:attrName>style.visibility</p:attrName>
                                        </p:attrNameLst>
                                      </p:cBhvr>
                                      <p:to>
                                        <p:strVal val="visible"/>
                                      </p:to>
                                    </p:set>
                                    <p:animEffect transition="in" filter="wipe(left)">
                                      <p:cBhvr>
                                        <p:cTn id="28" dur="500"/>
                                        <p:tgtEl>
                                          <p:spTgt spid="29">
                                            <p:graphicEl>
                                              <a:chart seriesIdx="3" categoryIdx="0" bldStep="ptInSeries"/>
                                            </p:graphicEl>
                                          </p:spTgt>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29">
                                            <p:graphicEl>
                                              <a:chart seriesIdx="4" categoryIdx="0" bldStep="ptInSeries"/>
                                            </p:graphicEl>
                                          </p:spTgt>
                                        </p:tgtEl>
                                        <p:attrNameLst>
                                          <p:attrName>style.visibility</p:attrName>
                                        </p:attrNameLst>
                                      </p:cBhvr>
                                      <p:to>
                                        <p:strVal val="visible"/>
                                      </p:to>
                                    </p:set>
                                    <p:animEffect transition="in" filter="wipe(left)">
                                      <p:cBhvr>
                                        <p:cTn id="32" dur="500"/>
                                        <p:tgtEl>
                                          <p:spTgt spid="29">
                                            <p:graphicEl>
                                              <a:chart seriesIdx="4" categoryIdx="0" bldStep="ptInSeries"/>
                                            </p:graphicEl>
                                          </p:spTgt>
                                        </p:tgtEl>
                                      </p:cBhvr>
                                    </p:animEffect>
                                  </p:childTnLst>
                                </p:cTn>
                              </p:par>
                              <p:par>
                                <p:cTn id="33" presetID="21" presetClass="entr" presetSubtype="8" fill="hold" grpId="0" nodeType="withEffect">
                                  <p:stCondLst>
                                    <p:cond delay="0"/>
                                  </p:stCondLst>
                                  <p:childTnLst>
                                    <p:set>
                                      <p:cBhvr>
                                        <p:cTn id="34" dur="1" fill="hold">
                                          <p:stCondLst>
                                            <p:cond delay="0"/>
                                          </p:stCondLst>
                                        </p:cTn>
                                        <p:tgtEl>
                                          <p:spTgt spid="14">
                                            <p:graphicEl>
                                              <a:chart seriesIdx="-3" categoryIdx="-3" bldStep="gridLegend"/>
                                            </p:graphicEl>
                                          </p:spTgt>
                                        </p:tgtEl>
                                        <p:attrNameLst>
                                          <p:attrName>style.visibility</p:attrName>
                                        </p:attrNameLst>
                                      </p:cBhvr>
                                      <p:to>
                                        <p:strVal val="visible"/>
                                      </p:to>
                                    </p:set>
                                    <p:animEffect transition="in" filter="wheel(8)">
                                      <p:cBhvr>
                                        <p:cTn id="35" dur="1250"/>
                                        <p:tgtEl>
                                          <p:spTgt spid="14">
                                            <p:graphicEl>
                                              <a:chart seriesIdx="-3" categoryIdx="-3" bldStep="gridLegend"/>
                                            </p:graphicEl>
                                          </p:spTgt>
                                        </p:tgtEl>
                                      </p:cBhvr>
                                    </p:animEffect>
                                  </p:childTnLst>
                                </p:cTn>
                              </p:par>
                              <p:par>
                                <p:cTn id="36" presetID="21" presetClass="entr" presetSubtype="8" fill="hold" grpId="0" nodeType="withEffect">
                                  <p:stCondLst>
                                    <p:cond delay="0"/>
                                  </p:stCondLst>
                                  <p:childTnLst>
                                    <p:set>
                                      <p:cBhvr>
                                        <p:cTn id="37" dur="1" fill="hold">
                                          <p:stCondLst>
                                            <p:cond delay="0"/>
                                          </p:stCondLst>
                                        </p:cTn>
                                        <p:tgtEl>
                                          <p:spTgt spid="14">
                                            <p:graphicEl>
                                              <a:chart seriesIdx="-4" categoryIdx="0" bldStep="category"/>
                                            </p:graphicEl>
                                          </p:spTgt>
                                        </p:tgtEl>
                                        <p:attrNameLst>
                                          <p:attrName>style.visibility</p:attrName>
                                        </p:attrNameLst>
                                      </p:cBhvr>
                                      <p:to>
                                        <p:strVal val="visible"/>
                                      </p:to>
                                    </p:set>
                                    <p:animEffect transition="in" filter="wheel(8)">
                                      <p:cBhvr>
                                        <p:cTn id="38" dur="1250"/>
                                        <p:tgtEl>
                                          <p:spTgt spid="14">
                                            <p:graphicEl>
                                              <a:chart seriesIdx="-4" categoryIdx="0" bldStep="category"/>
                                            </p:graphicEl>
                                          </p:spTgt>
                                        </p:tgtEl>
                                      </p:cBhvr>
                                    </p:animEffect>
                                  </p:childTnLst>
                                </p:cTn>
                              </p:par>
                              <p:par>
                                <p:cTn id="39" presetID="21" presetClass="entr" presetSubtype="8" fill="hold" grpId="0" nodeType="withEffect">
                                  <p:stCondLst>
                                    <p:cond delay="0"/>
                                  </p:stCondLst>
                                  <p:childTnLst>
                                    <p:set>
                                      <p:cBhvr>
                                        <p:cTn id="40" dur="1" fill="hold">
                                          <p:stCondLst>
                                            <p:cond delay="0"/>
                                          </p:stCondLst>
                                        </p:cTn>
                                        <p:tgtEl>
                                          <p:spTgt spid="14">
                                            <p:graphicEl>
                                              <a:chart seriesIdx="-4" categoryIdx="1" bldStep="category"/>
                                            </p:graphicEl>
                                          </p:spTgt>
                                        </p:tgtEl>
                                        <p:attrNameLst>
                                          <p:attrName>style.visibility</p:attrName>
                                        </p:attrNameLst>
                                      </p:cBhvr>
                                      <p:to>
                                        <p:strVal val="visible"/>
                                      </p:to>
                                    </p:set>
                                    <p:animEffect transition="in" filter="wheel(8)">
                                      <p:cBhvr>
                                        <p:cTn id="41" dur="1250"/>
                                        <p:tgtEl>
                                          <p:spTgt spid="14">
                                            <p:graphicEl>
                                              <a:chart seriesIdx="-4" categoryIdx="1" bldStep="category"/>
                                            </p:graphicEl>
                                          </p:spTgt>
                                        </p:tgtEl>
                                      </p:cBhvr>
                                    </p:animEffect>
                                  </p:childTnLst>
                                </p:cTn>
                              </p:par>
                              <p:par>
                                <p:cTn id="42" presetID="21" presetClass="entr" presetSubtype="8" fill="hold" grpId="0" nodeType="withEffect">
                                  <p:stCondLst>
                                    <p:cond delay="0"/>
                                  </p:stCondLst>
                                  <p:childTnLst>
                                    <p:set>
                                      <p:cBhvr>
                                        <p:cTn id="43" dur="1" fill="hold">
                                          <p:stCondLst>
                                            <p:cond delay="0"/>
                                          </p:stCondLst>
                                        </p:cTn>
                                        <p:tgtEl>
                                          <p:spTgt spid="14">
                                            <p:graphicEl>
                                              <a:chart seriesIdx="-4" categoryIdx="2" bldStep="category"/>
                                            </p:graphicEl>
                                          </p:spTgt>
                                        </p:tgtEl>
                                        <p:attrNameLst>
                                          <p:attrName>style.visibility</p:attrName>
                                        </p:attrNameLst>
                                      </p:cBhvr>
                                      <p:to>
                                        <p:strVal val="visible"/>
                                      </p:to>
                                    </p:set>
                                    <p:animEffect transition="in" filter="wheel(8)">
                                      <p:cBhvr>
                                        <p:cTn id="44" dur="1250"/>
                                        <p:tgtEl>
                                          <p:spTgt spid="14">
                                            <p:graphicEl>
                                              <a:chart seriesIdx="-4" categoryIdx="2" bldStep="category"/>
                                            </p:graphicEl>
                                          </p:spTgt>
                                        </p:tgtEl>
                                      </p:cBhvr>
                                    </p:animEffect>
                                  </p:childTnLst>
                                </p:cTn>
                              </p:par>
                              <p:par>
                                <p:cTn id="45" presetID="21" presetClass="entr" presetSubtype="8" fill="hold" grpId="0" nodeType="withEffect">
                                  <p:stCondLst>
                                    <p:cond delay="0"/>
                                  </p:stCondLst>
                                  <p:childTnLst>
                                    <p:set>
                                      <p:cBhvr>
                                        <p:cTn id="46" dur="1" fill="hold">
                                          <p:stCondLst>
                                            <p:cond delay="0"/>
                                          </p:stCondLst>
                                        </p:cTn>
                                        <p:tgtEl>
                                          <p:spTgt spid="14">
                                            <p:graphicEl>
                                              <a:chart seriesIdx="-4" categoryIdx="3" bldStep="category"/>
                                            </p:graphicEl>
                                          </p:spTgt>
                                        </p:tgtEl>
                                        <p:attrNameLst>
                                          <p:attrName>style.visibility</p:attrName>
                                        </p:attrNameLst>
                                      </p:cBhvr>
                                      <p:to>
                                        <p:strVal val="visible"/>
                                      </p:to>
                                    </p:set>
                                    <p:animEffect transition="in" filter="wheel(8)">
                                      <p:cBhvr>
                                        <p:cTn id="47" dur="1250"/>
                                        <p:tgtEl>
                                          <p:spTgt spid="14">
                                            <p:graphicEl>
                                              <a:chart seriesIdx="-4" categoryIdx="3" bldStep="category"/>
                                            </p:graphicEl>
                                          </p:spTgt>
                                        </p:tgtEl>
                                      </p:cBhvr>
                                    </p:animEffect>
                                  </p:childTnLst>
                                </p:cTn>
                              </p:par>
                              <p:par>
                                <p:cTn id="48" presetID="21" presetClass="entr" presetSubtype="8" fill="hold" grpId="0" nodeType="withEffect">
                                  <p:stCondLst>
                                    <p:cond delay="0"/>
                                  </p:stCondLst>
                                  <p:childTnLst>
                                    <p:set>
                                      <p:cBhvr>
                                        <p:cTn id="49" dur="1" fill="hold">
                                          <p:stCondLst>
                                            <p:cond delay="0"/>
                                          </p:stCondLst>
                                        </p:cTn>
                                        <p:tgtEl>
                                          <p:spTgt spid="14">
                                            <p:graphicEl>
                                              <a:chart seriesIdx="-4" categoryIdx="4" bldStep="category"/>
                                            </p:graphicEl>
                                          </p:spTgt>
                                        </p:tgtEl>
                                        <p:attrNameLst>
                                          <p:attrName>style.visibility</p:attrName>
                                        </p:attrNameLst>
                                      </p:cBhvr>
                                      <p:to>
                                        <p:strVal val="visible"/>
                                      </p:to>
                                    </p:set>
                                    <p:animEffect transition="in" filter="wheel(8)">
                                      <p:cBhvr>
                                        <p:cTn id="50" dur="1250"/>
                                        <p:tgtEl>
                                          <p:spTgt spid="14">
                                            <p:graphicEl>
                                              <a:chart seriesIdx="-4" categoryIdx="4" bldStep="category"/>
                                            </p:graphicEl>
                                          </p:spTgt>
                                        </p:tgtEl>
                                      </p:cBhvr>
                                    </p:animEffect>
                                  </p:childTnLst>
                                </p:cTn>
                              </p:par>
                              <p:par>
                                <p:cTn id="51" presetID="21" presetClass="entr" presetSubtype="8" fill="hold" grpId="0" nodeType="withEffect">
                                  <p:stCondLst>
                                    <p:cond delay="0"/>
                                  </p:stCondLst>
                                  <p:childTnLst>
                                    <p:set>
                                      <p:cBhvr>
                                        <p:cTn id="52" dur="1" fill="hold">
                                          <p:stCondLst>
                                            <p:cond delay="0"/>
                                          </p:stCondLst>
                                        </p:cTn>
                                        <p:tgtEl>
                                          <p:spTgt spid="16">
                                            <p:graphicEl>
                                              <a:chart seriesIdx="-3" categoryIdx="-3" bldStep="gridLegend"/>
                                            </p:graphicEl>
                                          </p:spTgt>
                                        </p:tgtEl>
                                        <p:attrNameLst>
                                          <p:attrName>style.visibility</p:attrName>
                                        </p:attrNameLst>
                                      </p:cBhvr>
                                      <p:to>
                                        <p:strVal val="visible"/>
                                      </p:to>
                                    </p:set>
                                    <p:animEffect transition="in" filter="wheel(8)">
                                      <p:cBhvr>
                                        <p:cTn id="53" dur="1250"/>
                                        <p:tgtEl>
                                          <p:spTgt spid="16">
                                            <p:graphicEl>
                                              <a:chart seriesIdx="-3" categoryIdx="-3" bldStep="gridLegend"/>
                                            </p:graphicEl>
                                          </p:spTgt>
                                        </p:tgtEl>
                                      </p:cBhvr>
                                    </p:animEffect>
                                  </p:childTnLst>
                                </p:cTn>
                              </p:par>
                              <p:par>
                                <p:cTn id="54" presetID="21" presetClass="entr" presetSubtype="8" fill="hold" grpId="0" nodeType="withEffect">
                                  <p:stCondLst>
                                    <p:cond delay="0"/>
                                  </p:stCondLst>
                                  <p:childTnLst>
                                    <p:set>
                                      <p:cBhvr>
                                        <p:cTn id="55" dur="1" fill="hold">
                                          <p:stCondLst>
                                            <p:cond delay="0"/>
                                          </p:stCondLst>
                                        </p:cTn>
                                        <p:tgtEl>
                                          <p:spTgt spid="16">
                                            <p:graphicEl>
                                              <a:chart seriesIdx="-4" categoryIdx="0" bldStep="category"/>
                                            </p:graphicEl>
                                          </p:spTgt>
                                        </p:tgtEl>
                                        <p:attrNameLst>
                                          <p:attrName>style.visibility</p:attrName>
                                        </p:attrNameLst>
                                      </p:cBhvr>
                                      <p:to>
                                        <p:strVal val="visible"/>
                                      </p:to>
                                    </p:set>
                                    <p:animEffect transition="in" filter="wheel(8)">
                                      <p:cBhvr>
                                        <p:cTn id="56" dur="1250"/>
                                        <p:tgtEl>
                                          <p:spTgt spid="16">
                                            <p:graphicEl>
                                              <a:chart seriesIdx="-4" categoryIdx="0" bldStep="category"/>
                                            </p:graphicEl>
                                          </p:spTgt>
                                        </p:tgtEl>
                                      </p:cBhvr>
                                    </p:animEffect>
                                  </p:childTnLst>
                                </p:cTn>
                              </p:par>
                              <p:par>
                                <p:cTn id="57" presetID="21" presetClass="entr" presetSubtype="8" fill="hold" grpId="0" nodeType="withEffect">
                                  <p:stCondLst>
                                    <p:cond delay="0"/>
                                  </p:stCondLst>
                                  <p:childTnLst>
                                    <p:set>
                                      <p:cBhvr>
                                        <p:cTn id="58" dur="1" fill="hold">
                                          <p:stCondLst>
                                            <p:cond delay="0"/>
                                          </p:stCondLst>
                                        </p:cTn>
                                        <p:tgtEl>
                                          <p:spTgt spid="16">
                                            <p:graphicEl>
                                              <a:chart seriesIdx="-4" categoryIdx="1" bldStep="category"/>
                                            </p:graphicEl>
                                          </p:spTgt>
                                        </p:tgtEl>
                                        <p:attrNameLst>
                                          <p:attrName>style.visibility</p:attrName>
                                        </p:attrNameLst>
                                      </p:cBhvr>
                                      <p:to>
                                        <p:strVal val="visible"/>
                                      </p:to>
                                    </p:set>
                                    <p:animEffect transition="in" filter="wheel(8)">
                                      <p:cBhvr>
                                        <p:cTn id="59" dur="1250"/>
                                        <p:tgtEl>
                                          <p:spTgt spid="16">
                                            <p:graphicEl>
                                              <a:chart seriesIdx="-4" categoryIdx="1" bldStep="category"/>
                                            </p:graphicEl>
                                          </p:spTgt>
                                        </p:tgtEl>
                                      </p:cBhvr>
                                    </p:animEffect>
                                  </p:childTnLst>
                                </p:cTn>
                              </p:par>
                              <p:par>
                                <p:cTn id="60" presetID="21" presetClass="entr" presetSubtype="8" fill="hold" grpId="0" nodeType="withEffect">
                                  <p:stCondLst>
                                    <p:cond delay="0"/>
                                  </p:stCondLst>
                                  <p:childTnLst>
                                    <p:set>
                                      <p:cBhvr>
                                        <p:cTn id="61" dur="1" fill="hold">
                                          <p:stCondLst>
                                            <p:cond delay="0"/>
                                          </p:stCondLst>
                                        </p:cTn>
                                        <p:tgtEl>
                                          <p:spTgt spid="16">
                                            <p:graphicEl>
                                              <a:chart seriesIdx="-4" categoryIdx="2" bldStep="category"/>
                                            </p:graphicEl>
                                          </p:spTgt>
                                        </p:tgtEl>
                                        <p:attrNameLst>
                                          <p:attrName>style.visibility</p:attrName>
                                        </p:attrNameLst>
                                      </p:cBhvr>
                                      <p:to>
                                        <p:strVal val="visible"/>
                                      </p:to>
                                    </p:set>
                                    <p:animEffect transition="in" filter="wheel(8)">
                                      <p:cBhvr>
                                        <p:cTn id="62" dur="1250"/>
                                        <p:tgtEl>
                                          <p:spTgt spid="16">
                                            <p:graphicEl>
                                              <a:chart seriesIdx="-4" categoryIdx="2" bldStep="category"/>
                                            </p:graphicEl>
                                          </p:spTgt>
                                        </p:tgtEl>
                                      </p:cBhvr>
                                    </p:animEffect>
                                  </p:childTnLst>
                                </p:cTn>
                              </p:par>
                              <p:par>
                                <p:cTn id="63" presetID="21" presetClass="entr" presetSubtype="8" fill="hold" grpId="0" nodeType="withEffect">
                                  <p:stCondLst>
                                    <p:cond delay="0"/>
                                  </p:stCondLst>
                                  <p:childTnLst>
                                    <p:set>
                                      <p:cBhvr>
                                        <p:cTn id="64" dur="1" fill="hold">
                                          <p:stCondLst>
                                            <p:cond delay="0"/>
                                          </p:stCondLst>
                                        </p:cTn>
                                        <p:tgtEl>
                                          <p:spTgt spid="16">
                                            <p:graphicEl>
                                              <a:chart seriesIdx="-4" categoryIdx="3" bldStep="category"/>
                                            </p:graphicEl>
                                          </p:spTgt>
                                        </p:tgtEl>
                                        <p:attrNameLst>
                                          <p:attrName>style.visibility</p:attrName>
                                        </p:attrNameLst>
                                      </p:cBhvr>
                                      <p:to>
                                        <p:strVal val="visible"/>
                                      </p:to>
                                    </p:set>
                                    <p:animEffect transition="in" filter="wheel(8)">
                                      <p:cBhvr>
                                        <p:cTn id="65" dur="1250"/>
                                        <p:tgtEl>
                                          <p:spTgt spid="16">
                                            <p:graphicEl>
                                              <a:chart seriesIdx="-4" categoryIdx="3" bldStep="category"/>
                                            </p:graphicEl>
                                          </p:spTgt>
                                        </p:tgtEl>
                                      </p:cBhvr>
                                    </p:animEffect>
                                  </p:childTnLst>
                                </p:cTn>
                              </p:par>
                              <p:par>
                                <p:cTn id="66" presetID="21" presetClass="entr" presetSubtype="8" fill="hold" grpId="0" nodeType="withEffect">
                                  <p:stCondLst>
                                    <p:cond delay="0"/>
                                  </p:stCondLst>
                                  <p:childTnLst>
                                    <p:set>
                                      <p:cBhvr>
                                        <p:cTn id="67" dur="1" fill="hold">
                                          <p:stCondLst>
                                            <p:cond delay="0"/>
                                          </p:stCondLst>
                                        </p:cTn>
                                        <p:tgtEl>
                                          <p:spTgt spid="16">
                                            <p:graphicEl>
                                              <a:chart seriesIdx="-4" categoryIdx="4" bldStep="category"/>
                                            </p:graphicEl>
                                          </p:spTgt>
                                        </p:tgtEl>
                                        <p:attrNameLst>
                                          <p:attrName>style.visibility</p:attrName>
                                        </p:attrNameLst>
                                      </p:cBhvr>
                                      <p:to>
                                        <p:strVal val="visible"/>
                                      </p:to>
                                    </p:set>
                                    <p:animEffect transition="in" filter="wheel(8)">
                                      <p:cBhvr>
                                        <p:cTn id="68" dur="1250"/>
                                        <p:tgtEl>
                                          <p:spTgt spid="16">
                                            <p:graphicEl>
                                              <a:chart seriesIdx="-4" categoryIdx="4" bldStep="category"/>
                                            </p:graphicEl>
                                          </p:spTgt>
                                        </p:tgtEl>
                                      </p:cBhvr>
                                    </p:animEffect>
                                  </p:childTnLst>
                                </p:cTn>
                              </p:par>
                              <p:par>
                                <p:cTn id="69" presetID="21" presetClass="entr" presetSubtype="8" fill="hold" grpId="0" nodeType="withEffect">
                                  <p:stCondLst>
                                    <p:cond delay="0"/>
                                  </p:stCondLst>
                                  <p:childTnLst>
                                    <p:set>
                                      <p:cBhvr>
                                        <p:cTn id="70" dur="1" fill="hold">
                                          <p:stCondLst>
                                            <p:cond delay="0"/>
                                          </p:stCondLst>
                                        </p:cTn>
                                        <p:tgtEl>
                                          <p:spTgt spid="18">
                                            <p:graphicEl>
                                              <a:chart seriesIdx="-3" categoryIdx="-3" bldStep="gridLegend"/>
                                            </p:graphicEl>
                                          </p:spTgt>
                                        </p:tgtEl>
                                        <p:attrNameLst>
                                          <p:attrName>style.visibility</p:attrName>
                                        </p:attrNameLst>
                                      </p:cBhvr>
                                      <p:to>
                                        <p:strVal val="visible"/>
                                      </p:to>
                                    </p:set>
                                    <p:animEffect transition="in" filter="wheel(8)">
                                      <p:cBhvr>
                                        <p:cTn id="71" dur="1250"/>
                                        <p:tgtEl>
                                          <p:spTgt spid="18">
                                            <p:graphicEl>
                                              <a:chart seriesIdx="-3" categoryIdx="-3" bldStep="gridLegend"/>
                                            </p:graphicEl>
                                          </p:spTgt>
                                        </p:tgtEl>
                                      </p:cBhvr>
                                    </p:animEffect>
                                  </p:childTnLst>
                                </p:cTn>
                              </p:par>
                              <p:par>
                                <p:cTn id="72" presetID="21" presetClass="entr" presetSubtype="8" fill="hold" grpId="0" nodeType="withEffect">
                                  <p:stCondLst>
                                    <p:cond delay="0"/>
                                  </p:stCondLst>
                                  <p:childTnLst>
                                    <p:set>
                                      <p:cBhvr>
                                        <p:cTn id="73" dur="1" fill="hold">
                                          <p:stCondLst>
                                            <p:cond delay="0"/>
                                          </p:stCondLst>
                                        </p:cTn>
                                        <p:tgtEl>
                                          <p:spTgt spid="18">
                                            <p:graphicEl>
                                              <a:chart seriesIdx="-4" categoryIdx="0" bldStep="category"/>
                                            </p:graphicEl>
                                          </p:spTgt>
                                        </p:tgtEl>
                                        <p:attrNameLst>
                                          <p:attrName>style.visibility</p:attrName>
                                        </p:attrNameLst>
                                      </p:cBhvr>
                                      <p:to>
                                        <p:strVal val="visible"/>
                                      </p:to>
                                    </p:set>
                                    <p:animEffect transition="in" filter="wheel(8)">
                                      <p:cBhvr>
                                        <p:cTn id="74" dur="1250"/>
                                        <p:tgtEl>
                                          <p:spTgt spid="18">
                                            <p:graphicEl>
                                              <a:chart seriesIdx="-4" categoryIdx="0" bldStep="category"/>
                                            </p:graphicEl>
                                          </p:spTgt>
                                        </p:tgtEl>
                                      </p:cBhvr>
                                    </p:animEffect>
                                  </p:childTnLst>
                                </p:cTn>
                              </p:par>
                              <p:par>
                                <p:cTn id="75" presetID="21" presetClass="entr" presetSubtype="8" fill="hold" grpId="0" nodeType="withEffect">
                                  <p:stCondLst>
                                    <p:cond delay="0"/>
                                  </p:stCondLst>
                                  <p:childTnLst>
                                    <p:set>
                                      <p:cBhvr>
                                        <p:cTn id="76" dur="1" fill="hold">
                                          <p:stCondLst>
                                            <p:cond delay="0"/>
                                          </p:stCondLst>
                                        </p:cTn>
                                        <p:tgtEl>
                                          <p:spTgt spid="18">
                                            <p:graphicEl>
                                              <a:chart seriesIdx="-4" categoryIdx="1" bldStep="category"/>
                                            </p:graphicEl>
                                          </p:spTgt>
                                        </p:tgtEl>
                                        <p:attrNameLst>
                                          <p:attrName>style.visibility</p:attrName>
                                        </p:attrNameLst>
                                      </p:cBhvr>
                                      <p:to>
                                        <p:strVal val="visible"/>
                                      </p:to>
                                    </p:set>
                                    <p:animEffect transition="in" filter="wheel(8)">
                                      <p:cBhvr>
                                        <p:cTn id="77" dur="1250"/>
                                        <p:tgtEl>
                                          <p:spTgt spid="18">
                                            <p:graphicEl>
                                              <a:chart seriesIdx="-4" categoryIdx="1" bldStep="category"/>
                                            </p:graphicEl>
                                          </p:spTgt>
                                        </p:tgtEl>
                                      </p:cBhvr>
                                    </p:animEffect>
                                  </p:childTnLst>
                                </p:cTn>
                              </p:par>
                              <p:par>
                                <p:cTn id="78" presetID="21" presetClass="entr" presetSubtype="8" fill="hold" grpId="0" nodeType="withEffect">
                                  <p:stCondLst>
                                    <p:cond delay="0"/>
                                  </p:stCondLst>
                                  <p:childTnLst>
                                    <p:set>
                                      <p:cBhvr>
                                        <p:cTn id="79" dur="1" fill="hold">
                                          <p:stCondLst>
                                            <p:cond delay="0"/>
                                          </p:stCondLst>
                                        </p:cTn>
                                        <p:tgtEl>
                                          <p:spTgt spid="18">
                                            <p:graphicEl>
                                              <a:chart seriesIdx="-4" categoryIdx="2" bldStep="category"/>
                                            </p:graphicEl>
                                          </p:spTgt>
                                        </p:tgtEl>
                                        <p:attrNameLst>
                                          <p:attrName>style.visibility</p:attrName>
                                        </p:attrNameLst>
                                      </p:cBhvr>
                                      <p:to>
                                        <p:strVal val="visible"/>
                                      </p:to>
                                    </p:set>
                                    <p:animEffect transition="in" filter="wheel(8)">
                                      <p:cBhvr>
                                        <p:cTn id="80" dur="1250"/>
                                        <p:tgtEl>
                                          <p:spTgt spid="18">
                                            <p:graphicEl>
                                              <a:chart seriesIdx="-4" categoryIdx="2" bldStep="category"/>
                                            </p:graphicEl>
                                          </p:spTgt>
                                        </p:tgtEl>
                                      </p:cBhvr>
                                    </p:animEffect>
                                  </p:childTnLst>
                                </p:cTn>
                              </p:par>
                              <p:par>
                                <p:cTn id="81" presetID="21" presetClass="entr" presetSubtype="8" fill="hold" grpId="0" nodeType="withEffect">
                                  <p:stCondLst>
                                    <p:cond delay="0"/>
                                  </p:stCondLst>
                                  <p:childTnLst>
                                    <p:set>
                                      <p:cBhvr>
                                        <p:cTn id="82" dur="1" fill="hold">
                                          <p:stCondLst>
                                            <p:cond delay="0"/>
                                          </p:stCondLst>
                                        </p:cTn>
                                        <p:tgtEl>
                                          <p:spTgt spid="18">
                                            <p:graphicEl>
                                              <a:chart seriesIdx="-4" categoryIdx="3" bldStep="category"/>
                                            </p:graphicEl>
                                          </p:spTgt>
                                        </p:tgtEl>
                                        <p:attrNameLst>
                                          <p:attrName>style.visibility</p:attrName>
                                        </p:attrNameLst>
                                      </p:cBhvr>
                                      <p:to>
                                        <p:strVal val="visible"/>
                                      </p:to>
                                    </p:set>
                                    <p:animEffect transition="in" filter="wheel(8)">
                                      <p:cBhvr>
                                        <p:cTn id="83" dur="1250"/>
                                        <p:tgtEl>
                                          <p:spTgt spid="18">
                                            <p:graphicEl>
                                              <a:chart seriesIdx="-4" categoryIdx="3" bldStep="category"/>
                                            </p:graphicEl>
                                          </p:spTgt>
                                        </p:tgtEl>
                                      </p:cBhvr>
                                    </p:animEffect>
                                  </p:childTnLst>
                                </p:cTn>
                              </p:par>
                              <p:par>
                                <p:cTn id="84" presetID="21" presetClass="entr" presetSubtype="8" fill="hold" grpId="0" nodeType="withEffect">
                                  <p:stCondLst>
                                    <p:cond delay="0"/>
                                  </p:stCondLst>
                                  <p:childTnLst>
                                    <p:set>
                                      <p:cBhvr>
                                        <p:cTn id="85" dur="1" fill="hold">
                                          <p:stCondLst>
                                            <p:cond delay="0"/>
                                          </p:stCondLst>
                                        </p:cTn>
                                        <p:tgtEl>
                                          <p:spTgt spid="18">
                                            <p:graphicEl>
                                              <a:chart seriesIdx="-4" categoryIdx="4" bldStep="category"/>
                                            </p:graphicEl>
                                          </p:spTgt>
                                        </p:tgtEl>
                                        <p:attrNameLst>
                                          <p:attrName>style.visibility</p:attrName>
                                        </p:attrNameLst>
                                      </p:cBhvr>
                                      <p:to>
                                        <p:strVal val="visible"/>
                                      </p:to>
                                    </p:set>
                                    <p:animEffect transition="in" filter="wheel(8)">
                                      <p:cBhvr>
                                        <p:cTn id="86" dur="1250"/>
                                        <p:tgtEl>
                                          <p:spTgt spid="18">
                                            <p:graphicEl>
                                              <a:chart seriesIdx="-4" categoryIdx="4"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Graphic spid="29" grpId="0" uiExpand="1">
        <p:bldSub>
          <a:bldChart bld="seriesEl"/>
        </p:bldSub>
      </p:bldGraphic>
      <p:bldGraphic spid="14" grpId="0">
        <p:bldSub>
          <a:bldChart bld="category"/>
        </p:bldSub>
      </p:bldGraphic>
      <p:bldGraphic spid="16" grpId="0">
        <p:bldSub>
          <a:bldChart bld="category"/>
        </p:bldSub>
      </p:bldGraphic>
      <p:bldGraphic spid="18" grpId="0">
        <p:bldSub>
          <a:bldChart bld="category"/>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E970D2-E7E3-DCB4-D426-06C260157ABE}"/>
            </a:ext>
          </a:extLst>
        </p:cNvPr>
        <p:cNvGrpSpPr/>
        <p:nvPr/>
      </p:nvGrpSpPr>
      <p:grpSpPr>
        <a:xfrm>
          <a:off x="0" y="0"/>
          <a:ext cx="0" cy="0"/>
          <a:chOff x="0" y="0"/>
          <a:chExt cx="0" cy="0"/>
        </a:xfrm>
      </p:grpSpPr>
      <p:pic>
        <p:nvPicPr>
          <p:cNvPr id="1038" name="Picture 14">
            <a:extLst>
              <a:ext uri="{FF2B5EF4-FFF2-40B4-BE49-F238E27FC236}">
                <a16:creationId xmlns:a16="http://schemas.microsoft.com/office/drawing/2014/main" id="{24C3F69E-A178-A15C-77A8-495A62F214C1}"/>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Metin kutusu 4">
            <a:extLst>
              <a:ext uri="{FF2B5EF4-FFF2-40B4-BE49-F238E27FC236}">
                <a16:creationId xmlns:a16="http://schemas.microsoft.com/office/drawing/2014/main" id="{696B3DEB-C79B-F58C-2C92-E287509D6972}"/>
              </a:ext>
            </a:extLst>
          </p:cNvPr>
          <p:cNvSpPr txBox="1"/>
          <p:nvPr/>
        </p:nvSpPr>
        <p:spPr>
          <a:xfrm>
            <a:off x="2041778" y="2921168"/>
            <a:ext cx="8569071" cy="1015663"/>
          </a:xfrm>
          <a:prstGeom prst="rect">
            <a:avLst/>
          </a:prstGeom>
          <a:noFill/>
        </p:spPr>
        <p:txBody>
          <a:bodyPr wrap="square">
            <a:spAutoFit/>
          </a:bodyPr>
          <a:lstStyle/>
          <a:p>
            <a:pPr marL="0" marR="0" lvl="0" indent="0" algn="ctr" defTabSz="914400" rtl="0" eaLnBrk="1" fontAlgn="base" latinLnBrk="0" hangingPunct="1">
              <a:lnSpc>
                <a:spcPct val="100000"/>
              </a:lnSpc>
              <a:spcBef>
                <a:spcPts val="0"/>
              </a:spcBef>
              <a:spcAft>
                <a:spcPts val="0"/>
              </a:spcAft>
              <a:buClrTx/>
              <a:buSzTx/>
              <a:buFontTx/>
              <a:buNone/>
              <a:tabLst/>
              <a:defRPr/>
            </a:pPr>
            <a:r>
              <a:rPr kumimoji="0" lang="tr-TR" sz="6000" b="1" i="0" u="none" strike="noStrike" kern="1200" cap="none" spc="0" normalizeH="0" baseline="0" noProof="0" dirty="0">
                <a:ln>
                  <a:noFill/>
                </a:ln>
                <a:solidFill>
                  <a:prstClr val="black"/>
                </a:solidFill>
                <a:effectLst/>
                <a:uLnTx/>
                <a:uFillTx/>
                <a:latin typeface="Orbitron" panose="02000000000000000000" pitchFamily="50" charset="0"/>
                <a:ea typeface="+mn-ea"/>
                <a:cs typeface="+mn-cs"/>
              </a:rPr>
              <a:t>DENEYLER</a:t>
            </a:r>
          </a:p>
        </p:txBody>
      </p:sp>
      <p:sp>
        <p:nvSpPr>
          <p:cNvPr id="6" name="Alt Bilgi Yer Tutucusu 5">
            <a:extLst>
              <a:ext uri="{FF2B5EF4-FFF2-40B4-BE49-F238E27FC236}">
                <a16:creationId xmlns:a16="http://schemas.microsoft.com/office/drawing/2014/main" id="{616A7F99-4C05-61CB-75B5-63D36576DFA5}"/>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1200" b="0" i="0" u="none" strike="noStrike" kern="1200" cap="none" spc="0" normalizeH="0" baseline="0" noProof="0">
                <a:ln>
                  <a:noFill/>
                </a:ln>
                <a:solidFill>
                  <a:prstClr val="black">
                    <a:tint val="82000"/>
                  </a:prstClr>
                </a:solidFill>
                <a:effectLst/>
                <a:uLnTx/>
                <a:uFillTx/>
                <a:latin typeface="Aptos" panose="02110004020202020204"/>
                <a:ea typeface="+mn-ea"/>
                <a:cs typeface="+mn-cs"/>
              </a:rPr>
              <a:t>21-23 Şubat 2025, İzmir</a:t>
            </a:r>
          </a:p>
        </p:txBody>
      </p:sp>
    </p:spTree>
    <p:extLst>
      <p:ext uri="{BB962C8B-B14F-4D97-AF65-F5344CB8AC3E}">
        <p14:creationId xmlns:p14="http://schemas.microsoft.com/office/powerpoint/2010/main" val="30098394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C2BD13-EBCE-D55D-B030-6F252A218B43}"/>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47C513EC-BB16-6A2E-0763-EF063DDC6794}"/>
              </a:ext>
            </a:extLst>
          </p:cNvPr>
          <p:cNvSpPr>
            <a:spLocks noGrp="1"/>
          </p:cNvSpPr>
          <p:nvPr>
            <p:ph type="ftr" sz="quarter" idx="11"/>
          </p:nvPr>
        </p:nvSpPr>
        <p:spPr/>
        <p:txBody>
          <a:bodyPr/>
          <a:lstStyle/>
          <a:p>
            <a:r>
              <a:rPr lang="tr-TR"/>
              <a:t>21-23 Şubat 2025, İzmir</a:t>
            </a:r>
          </a:p>
        </p:txBody>
      </p:sp>
      <p:sp>
        <p:nvSpPr>
          <p:cNvPr id="5" name="Metin kutusu 4">
            <a:extLst>
              <a:ext uri="{FF2B5EF4-FFF2-40B4-BE49-F238E27FC236}">
                <a16:creationId xmlns:a16="http://schemas.microsoft.com/office/drawing/2014/main" id="{DBA96C31-DFD1-611D-1D42-644C0AF32119}"/>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DENEYLER-DENEY DÜZENİ</a:t>
            </a:r>
            <a:endParaRPr lang="tr-TR" sz="2800" b="1" i="0" dirty="0">
              <a:effectLst/>
              <a:latin typeface="Orbitron" panose="02000000000000000000" pitchFamily="50" charset="0"/>
            </a:endParaRPr>
          </a:p>
        </p:txBody>
      </p:sp>
      <p:graphicFrame>
        <p:nvGraphicFramePr>
          <p:cNvPr id="2" name="Tablo 1">
            <a:extLst>
              <a:ext uri="{FF2B5EF4-FFF2-40B4-BE49-F238E27FC236}">
                <a16:creationId xmlns:a16="http://schemas.microsoft.com/office/drawing/2014/main" id="{4C03A678-8E92-270F-651F-3F3C803DB74D}"/>
              </a:ext>
            </a:extLst>
          </p:cNvPr>
          <p:cNvGraphicFramePr>
            <a:graphicFrameLocks noGrp="1"/>
          </p:cNvGraphicFramePr>
          <p:nvPr>
            <p:extLst>
              <p:ext uri="{D42A27DB-BD31-4B8C-83A1-F6EECF244321}">
                <p14:modId xmlns:p14="http://schemas.microsoft.com/office/powerpoint/2010/main" val="3766370564"/>
              </p:ext>
            </p:extLst>
          </p:nvPr>
        </p:nvGraphicFramePr>
        <p:xfrm>
          <a:off x="1119669" y="1554407"/>
          <a:ext cx="2581466" cy="4206240"/>
        </p:xfrm>
        <a:graphic>
          <a:graphicData uri="http://schemas.openxmlformats.org/drawingml/2006/table">
            <a:tbl>
              <a:tblPr firstRow="1" bandRow="1">
                <a:tableStyleId>{72833802-FEF1-4C79-8D5D-14CF1EAF98D9}</a:tableStyleId>
              </a:tblPr>
              <a:tblGrid>
                <a:gridCol w="1511173">
                  <a:extLst>
                    <a:ext uri="{9D8B030D-6E8A-4147-A177-3AD203B41FA5}">
                      <a16:colId xmlns:a16="http://schemas.microsoft.com/office/drawing/2014/main" val="3690454413"/>
                    </a:ext>
                  </a:extLst>
                </a:gridCol>
                <a:gridCol w="1070293">
                  <a:extLst>
                    <a:ext uri="{9D8B030D-6E8A-4147-A177-3AD203B41FA5}">
                      <a16:colId xmlns:a16="http://schemas.microsoft.com/office/drawing/2014/main" val="2014173039"/>
                    </a:ext>
                  </a:extLst>
                </a:gridCol>
              </a:tblGrid>
              <a:tr h="370840">
                <a:tc>
                  <a:txBody>
                    <a:bodyPr/>
                    <a:lstStyle/>
                    <a:p>
                      <a:pPr algn="ctr"/>
                      <a:r>
                        <a:rPr lang="tr-TR" sz="2000" dirty="0">
                          <a:latin typeface="Times New Roman" panose="02020603050405020304" pitchFamily="18" charset="0"/>
                          <a:cs typeface="Times New Roman" panose="02020603050405020304" pitchFamily="18" charset="0"/>
                        </a:rPr>
                        <a:t>Parametre</a:t>
                      </a:r>
                    </a:p>
                  </a:txBody>
                  <a:tcPr anchor="ctr"/>
                </a:tc>
                <a:tc>
                  <a:txBody>
                    <a:bodyPr/>
                    <a:lstStyle/>
                    <a:p>
                      <a:pPr algn="ctr"/>
                      <a:r>
                        <a:rPr lang="tr-TR" sz="2000" dirty="0">
                          <a:latin typeface="Times New Roman" panose="02020603050405020304" pitchFamily="18" charset="0"/>
                          <a:cs typeface="Times New Roman" panose="02020603050405020304" pitchFamily="18" charset="0"/>
                        </a:rPr>
                        <a:t>Değer</a:t>
                      </a:r>
                    </a:p>
                  </a:txBody>
                  <a:tcPr anchor="ctr"/>
                </a:tc>
                <a:extLst>
                  <a:ext uri="{0D108BD9-81ED-4DB2-BD59-A6C34878D82A}">
                    <a16:rowId xmlns:a16="http://schemas.microsoft.com/office/drawing/2014/main" val="3497551174"/>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2000" kern="1200" dirty="0">
                          <a:solidFill>
                            <a:schemeClr val="dk1"/>
                          </a:solidFill>
                          <a:effectLst/>
                          <a:latin typeface="Times New Roman" panose="02020603050405020304" pitchFamily="18" charset="0"/>
                          <a:cs typeface="Times New Roman" panose="02020603050405020304" pitchFamily="18" charset="0"/>
                        </a:rPr>
                        <a:t>Öğrenme Katsayısı</a:t>
                      </a:r>
                      <a:endParaRPr lang="tr-TR" sz="200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tr-TR" sz="200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4180048001"/>
                  </a:ext>
                </a:extLst>
              </a:tr>
              <a:tr h="370840">
                <a:tc>
                  <a:txBody>
                    <a:bodyPr/>
                    <a:lstStyle/>
                    <a:p>
                      <a:pPr algn="ctr"/>
                      <a:r>
                        <a:rPr lang="tr-TR" sz="2000" dirty="0">
                          <a:latin typeface="Times New Roman" panose="02020603050405020304" pitchFamily="18" charset="0"/>
                          <a:cs typeface="Times New Roman" panose="02020603050405020304" pitchFamily="18" charset="0"/>
                        </a:rPr>
                        <a:t>Aktivasyon Fonksiyonu</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tr-TR" sz="2000" kern="1200" dirty="0">
                        <a:solidFill>
                          <a:schemeClr val="dk1"/>
                        </a:solidFill>
                        <a:effectLst/>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2637490874"/>
                  </a:ext>
                </a:extLst>
              </a:tr>
              <a:tr h="370840">
                <a:tc>
                  <a:txBody>
                    <a:bodyPr/>
                    <a:lstStyle/>
                    <a:p>
                      <a:pPr algn="ctr"/>
                      <a:r>
                        <a:rPr lang="tr-TR" sz="2000" dirty="0">
                          <a:latin typeface="Times New Roman" panose="02020603050405020304" pitchFamily="18" charset="0"/>
                          <a:cs typeface="Times New Roman" panose="02020603050405020304" pitchFamily="18" charset="0"/>
                        </a:rPr>
                        <a:t>En İyileştirme Fonksiyonu</a:t>
                      </a:r>
                    </a:p>
                  </a:txBody>
                  <a:tcPr anchor="ctr"/>
                </a:tc>
                <a:tc>
                  <a:txBody>
                    <a:bodyPr/>
                    <a:lstStyle/>
                    <a:p>
                      <a:pPr algn="ctr"/>
                      <a:r>
                        <a:rPr lang="tr-TR" sz="2000" dirty="0">
                          <a:latin typeface="Times New Roman" panose="02020603050405020304" pitchFamily="18" charset="0"/>
                          <a:cs typeface="Times New Roman" panose="02020603050405020304" pitchFamily="18" charset="0"/>
                        </a:rPr>
                        <a:t>Adam</a:t>
                      </a:r>
                    </a:p>
                  </a:txBody>
                  <a:tcPr anchor="ctr"/>
                </a:tc>
                <a:extLst>
                  <a:ext uri="{0D108BD9-81ED-4DB2-BD59-A6C34878D82A}">
                    <a16:rowId xmlns:a16="http://schemas.microsoft.com/office/drawing/2014/main" val="2565746485"/>
                  </a:ext>
                </a:extLst>
              </a:tr>
              <a:tr h="370840">
                <a:tc>
                  <a:txBody>
                    <a:bodyPr/>
                    <a:lstStyle/>
                    <a:p>
                      <a:pPr algn="ctr"/>
                      <a:r>
                        <a:rPr lang="tr-TR" sz="2000" dirty="0">
                          <a:latin typeface="Times New Roman" panose="02020603050405020304" pitchFamily="18" charset="0"/>
                          <a:cs typeface="Times New Roman" panose="02020603050405020304" pitchFamily="18" charset="0"/>
                        </a:rPr>
                        <a:t>Kayıp Fonksiyonu</a:t>
                      </a:r>
                    </a:p>
                  </a:txBody>
                  <a:tcPr anchor="ctr"/>
                </a:tc>
                <a:tc>
                  <a:txBody>
                    <a:bodyPr/>
                    <a:lstStyle/>
                    <a:p>
                      <a:pPr algn="ctr"/>
                      <a:r>
                        <a:rPr lang="tr-TR" sz="2000" dirty="0">
                          <a:latin typeface="Times New Roman" panose="02020603050405020304" pitchFamily="18" charset="0"/>
                          <a:cs typeface="Times New Roman" panose="02020603050405020304" pitchFamily="18" charset="0"/>
                        </a:rPr>
                        <a:t>Çapraz </a:t>
                      </a:r>
                    </a:p>
                    <a:p>
                      <a:pPr algn="ctr"/>
                      <a:r>
                        <a:rPr lang="tr-TR" sz="2000" dirty="0">
                          <a:latin typeface="Times New Roman" panose="02020603050405020304" pitchFamily="18" charset="0"/>
                          <a:cs typeface="Times New Roman" panose="02020603050405020304" pitchFamily="18" charset="0"/>
                        </a:rPr>
                        <a:t>Entropi </a:t>
                      </a:r>
                    </a:p>
                  </a:txBody>
                  <a:tcPr anchor="ctr"/>
                </a:tc>
                <a:extLst>
                  <a:ext uri="{0D108BD9-81ED-4DB2-BD59-A6C34878D82A}">
                    <a16:rowId xmlns:a16="http://schemas.microsoft.com/office/drawing/2014/main" val="3555510356"/>
                  </a:ext>
                </a:extLst>
              </a:tr>
              <a:tr h="370840">
                <a:tc>
                  <a:txBody>
                    <a:bodyPr/>
                    <a:lstStyle/>
                    <a:p>
                      <a:pPr algn="ctr"/>
                      <a:r>
                        <a:rPr lang="tr-TR" sz="2000" dirty="0">
                          <a:latin typeface="Times New Roman" panose="02020603050405020304" pitchFamily="18" charset="0"/>
                          <a:cs typeface="Times New Roman" panose="02020603050405020304" pitchFamily="18" charset="0"/>
                        </a:rPr>
                        <a:t>Döngü Sayısı</a:t>
                      </a:r>
                    </a:p>
                  </a:txBody>
                  <a:tcPr anchor="ctr"/>
                </a:tc>
                <a:tc>
                  <a:txBody>
                    <a:bodyPr/>
                    <a:lstStyle/>
                    <a:p>
                      <a:pPr algn="ctr"/>
                      <a:r>
                        <a:rPr lang="tr-TR" sz="2000" dirty="0">
                          <a:latin typeface="Times New Roman" panose="02020603050405020304" pitchFamily="18" charset="0"/>
                          <a:cs typeface="Times New Roman" panose="02020603050405020304" pitchFamily="18" charset="0"/>
                        </a:rPr>
                        <a:t>20</a:t>
                      </a:r>
                    </a:p>
                  </a:txBody>
                  <a:tcPr anchor="ctr"/>
                </a:tc>
                <a:extLst>
                  <a:ext uri="{0D108BD9-81ED-4DB2-BD59-A6C34878D82A}">
                    <a16:rowId xmlns:a16="http://schemas.microsoft.com/office/drawing/2014/main" val="4159341006"/>
                  </a:ext>
                </a:extLst>
              </a:tr>
            </a:tbl>
          </a:graphicData>
        </a:graphic>
      </p:graphicFrame>
      <p:graphicFrame>
        <p:nvGraphicFramePr>
          <p:cNvPr id="14" name="Tablo 13">
            <a:extLst>
              <a:ext uri="{FF2B5EF4-FFF2-40B4-BE49-F238E27FC236}">
                <a16:creationId xmlns:a16="http://schemas.microsoft.com/office/drawing/2014/main" id="{2E97ED57-3C65-D081-97F3-A7FFD1BF4F40}"/>
              </a:ext>
            </a:extLst>
          </p:cNvPr>
          <p:cNvGraphicFramePr>
            <a:graphicFrameLocks noGrp="1"/>
          </p:cNvGraphicFramePr>
          <p:nvPr>
            <p:extLst>
              <p:ext uri="{D42A27DB-BD31-4B8C-83A1-F6EECF244321}">
                <p14:modId xmlns:p14="http://schemas.microsoft.com/office/powerpoint/2010/main" val="2266303972"/>
              </p:ext>
            </p:extLst>
          </p:nvPr>
        </p:nvGraphicFramePr>
        <p:xfrm>
          <a:off x="5153660" y="1838887"/>
          <a:ext cx="5999480" cy="3017520"/>
        </p:xfrm>
        <a:graphic>
          <a:graphicData uri="http://schemas.openxmlformats.org/drawingml/2006/table">
            <a:tbl>
              <a:tblPr firstRow="1" bandRow="1">
                <a:tableStyleId>{912C8C85-51F0-491E-9774-3900AFEF0FD7}</a:tableStyleId>
              </a:tblPr>
              <a:tblGrid>
                <a:gridCol w="1935480">
                  <a:extLst>
                    <a:ext uri="{9D8B030D-6E8A-4147-A177-3AD203B41FA5}">
                      <a16:colId xmlns:a16="http://schemas.microsoft.com/office/drawing/2014/main" val="1429368471"/>
                    </a:ext>
                  </a:extLst>
                </a:gridCol>
                <a:gridCol w="4064000">
                  <a:extLst>
                    <a:ext uri="{9D8B030D-6E8A-4147-A177-3AD203B41FA5}">
                      <a16:colId xmlns:a16="http://schemas.microsoft.com/office/drawing/2014/main" val="618146928"/>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2000" b="1" dirty="0">
                          <a:latin typeface="Times New Roman" panose="02020603050405020304" pitchFamily="18" charset="0"/>
                          <a:cs typeface="Times New Roman" panose="02020603050405020304" pitchFamily="18" charset="0"/>
                        </a:rPr>
                        <a:t>Orijinal Değerler</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2000" b="1" dirty="0">
                          <a:latin typeface="Times New Roman" panose="02020603050405020304" pitchFamily="18" charset="0"/>
                          <a:cs typeface="Times New Roman" panose="02020603050405020304" pitchFamily="18" charset="0"/>
                        </a:rPr>
                        <a:t>Hiper Parametre Optimizasyonu</a:t>
                      </a:r>
                    </a:p>
                  </a:txBody>
                  <a:tcPr anchor="ctr"/>
                </a:tc>
                <a:extLst>
                  <a:ext uri="{0D108BD9-81ED-4DB2-BD59-A6C34878D82A}">
                    <a16:rowId xmlns:a16="http://schemas.microsoft.com/office/drawing/2014/main" val="1519915056"/>
                  </a:ext>
                </a:extLst>
              </a:tr>
              <a:tr h="370840">
                <a:tc>
                  <a:txBody>
                    <a:bodyPr/>
                    <a:lstStyle/>
                    <a:p>
                      <a:pPr algn="ctr"/>
                      <a:r>
                        <a:rPr lang="tr-TR" altLang="tr-TR" sz="2000" dirty="0" err="1">
                          <a:latin typeface="Times New Roman" panose="02020603050405020304" pitchFamily="18" charset="0"/>
                          <a:cs typeface="Times New Roman" panose="02020603050405020304" pitchFamily="18" charset="0"/>
                        </a:rPr>
                        <a:t>ReLU</a:t>
                      </a:r>
                      <a:endParaRPr lang="tr-TR" sz="2000" dirty="0">
                        <a:latin typeface="Times New Roman" panose="02020603050405020304" pitchFamily="18" charset="0"/>
                        <a:cs typeface="Times New Roman" panose="02020603050405020304" pitchFamily="18" charset="0"/>
                      </a:endParaRPr>
                    </a:p>
                  </a:txBody>
                  <a:tcPr anchor="ctr"/>
                </a:tc>
                <a:tc>
                  <a:txBody>
                    <a:bodyPr/>
                    <a:lstStyle/>
                    <a:p>
                      <a:pPr marL="800100" lvl="1" indent="-342900" algn="ctr">
                        <a:buFont typeface="Arial" panose="020B0604020202020204" pitchFamily="34" charset="0"/>
                        <a:buChar char="•"/>
                      </a:pPr>
                      <a:r>
                        <a:rPr lang="tr-TR" altLang="tr-TR" sz="2000" dirty="0">
                          <a:latin typeface="Times New Roman" panose="02020603050405020304" pitchFamily="18" charset="0"/>
                          <a:cs typeface="Times New Roman" panose="02020603050405020304" pitchFamily="18" charset="0"/>
                        </a:rPr>
                        <a:t>GELU</a:t>
                      </a:r>
                    </a:p>
                    <a:p>
                      <a:pPr marL="800100" lvl="1" indent="-342900" algn="ctr">
                        <a:buFont typeface="Arial" panose="020B0604020202020204" pitchFamily="34" charset="0"/>
                        <a:buChar char="•"/>
                      </a:pPr>
                      <a:r>
                        <a:rPr lang="tr-TR" altLang="tr-TR" sz="2000" dirty="0" err="1">
                          <a:latin typeface="Times New Roman" panose="02020603050405020304" pitchFamily="18" charset="0"/>
                          <a:cs typeface="Times New Roman" panose="02020603050405020304" pitchFamily="18" charset="0"/>
                        </a:rPr>
                        <a:t>LeakyReLU</a:t>
                      </a:r>
                      <a:endParaRPr lang="tr-TR" altLang="tr-TR" sz="2000" dirty="0">
                        <a:latin typeface="Times New Roman" panose="02020603050405020304" pitchFamily="18" charset="0"/>
                        <a:cs typeface="Times New Roman" panose="02020603050405020304" pitchFamily="18" charset="0"/>
                      </a:endParaRPr>
                    </a:p>
                    <a:p>
                      <a:pPr marL="800100" lvl="1" indent="-342900" algn="ctr">
                        <a:buFont typeface="Arial" panose="020B0604020202020204" pitchFamily="34" charset="0"/>
                        <a:buChar char="•"/>
                      </a:pPr>
                      <a:r>
                        <a:rPr lang="tr-TR" altLang="tr-TR" sz="2000" dirty="0" err="1">
                          <a:latin typeface="Times New Roman" panose="02020603050405020304" pitchFamily="18" charset="0"/>
                          <a:cs typeface="Times New Roman" panose="02020603050405020304" pitchFamily="18" charset="0"/>
                        </a:rPr>
                        <a:t>ReLU</a:t>
                      </a:r>
                      <a:endParaRPr lang="tr-TR" altLang="tr-TR" sz="2000" dirty="0">
                        <a:latin typeface="Times New Roman" panose="02020603050405020304" pitchFamily="18" charset="0"/>
                        <a:cs typeface="Times New Roman" panose="02020603050405020304" pitchFamily="18" charset="0"/>
                      </a:endParaRPr>
                    </a:p>
                    <a:p>
                      <a:pPr marL="800100" lvl="1" indent="-342900" algn="ctr">
                        <a:buFont typeface="Arial" panose="020B0604020202020204" pitchFamily="34" charset="0"/>
                        <a:buChar char="•"/>
                      </a:pPr>
                      <a:r>
                        <a:rPr lang="tr-TR" altLang="tr-TR" sz="2000" dirty="0" err="1">
                          <a:latin typeface="Times New Roman" panose="02020603050405020304" pitchFamily="18" charset="0"/>
                          <a:cs typeface="Times New Roman" panose="02020603050405020304" pitchFamily="18" charset="0"/>
                        </a:rPr>
                        <a:t>Mish</a:t>
                      </a:r>
                      <a:endParaRPr lang="tr-TR" altLang="tr-TR" sz="2000" dirty="0">
                        <a:latin typeface="Times New Roman" panose="02020603050405020304" pitchFamily="18" charset="0"/>
                        <a:cs typeface="Times New Roman" panose="02020603050405020304" pitchFamily="18" charset="0"/>
                      </a:endParaRPr>
                    </a:p>
                    <a:p>
                      <a:pPr marL="800100" lvl="1" indent="-342900" algn="ctr">
                        <a:buFont typeface="Arial" panose="020B0604020202020204" pitchFamily="34" charset="0"/>
                        <a:buChar char="•"/>
                      </a:pPr>
                      <a:r>
                        <a:rPr lang="tr-TR" altLang="tr-TR" sz="2000" dirty="0">
                          <a:latin typeface="Times New Roman" panose="02020603050405020304" pitchFamily="18" charset="0"/>
                          <a:cs typeface="Times New Roman" panose="02020603050405020304" pitchFamily="18" charset="0"/>
                        </a:rPr>
                        <a:t>SELU</a:t>
                      </a:r>
                    </a:p>
                    <a:p>
                      <a:pPr marL="800100" lvl="1" indent="-342900" algn="ctr">
                        <a:buFont typeface="Arial" panose="020B0604020202020204" pitchFamily="34" charset="0"/>
                        <a:buChar char="•"/>
                      </a:pPr>
                      <a:r>
                        <a:rPr lang="tr-TR" altLang="tr-TR" sz="2000" dirty="0" err="1">
                          <a:latin typeface="Times New Roman" panose="02020603050405020304" pitchFamily="18" charset="0"/>
                          <a:cs typeface="Times New Roman" panose="02020603050405020304" pitchFamily="18" charset="0"/>
                        </a:rPr>
                        <a:t>SiLU</a:t>
                      </a:r>
                      <a:endParaRPr lang="tr-TR" altLang="tr-TR" sz="2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56737050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altLang="tr-TR" sz="2000" dirty="0">
                          <a:latin typeface="Times New Roman" panose="02020603050405020304" pitchFamily="18" charset="0"/>
                          <a:cs typeface="Times New Roman" panose="02020603050405020304" pitchFamily="18" charset="0"/>
                        </a:rPr>
                        <a:t>1e-3</a:t>
                      </a:r>
                    </a:p>
                  </a:txBody>
                  <a:tcPr anchor="ctr"/>
                </a:tc>
                <a:tc>
                  <a:txBody>
                    <a:bodyPr/>
                    <a:lstStyle/>
                    <a:p>
                      <a:pPr marL="800100" marR="0" lvl="1" indent="-34290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tr-TR" altLang="tr-TR" sz="2000" dirty="0">
                          <a:latin typeface="Times New Roman" panose="02020603050405020304" pitchFamily="18" charset="0"/>
                          <a:cs typeface="Times New Roman" panose="02020603050405020304" pitchFamily="18" charset="0"/>
                        </a:rPr>
                        <a:t>1e-5, 1e-1</a:t>
                      </a:r>
                    </a:p>
                  </a:txBody>
                  <a:tcPr anchor="ctr"/>
                </a:tc>
                <a:extLst>
                  <a:ext uri="{0D108BD9-81ED-4DB2-BD59-A6C34878D82A}">
                    <a16:rowId xmlns:a16="http://schemas.microsoft.com/office/drawing/2014/main" val="1017707356"/>
                  </a:ext>
                </a:extLst>
              </a:tr>
            </a:tbl>
          </a:graphicData>
        </a:graphic>
      </p:graphicFrame>
      <p:sp>
        <p:nvSpPr>
          <p:cNvPr id="15" name="Dikdörtgen: Köşeleri Yuvarlatılmış 14">
            <a:extLst>
              <a:ext uri="{FF2B5EF4-FFF2-40B4-BE49-F238E27FC236}">
                <a16:creationId xmlns:a16="http://schemas.microsoft.com/office/drawing/2014/main" id="{B36CA219-616D-F264-A340-5DC23B6C4E0E}"/>
              </a:ext>
            </a:extLst>
          </p:cNvPr>
          <p:cNvSpPr/>
          <p:nvPr/>
        </p:nvSpPr>
        <p:spPr>
          <a:xfrm>
            <a:off x="5587180" y="5291746"/>
            <a:ext cx="5132439" cy="62926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tr-TR" sz="2000" dirty="0">
                <a:solidFill>
                  <a:schemeClr val="bg1"/>
                </a:solidFill>
                <a:latin typeface="Times New Roman" panose="02020603050405020304" pitchFamily="18" charset="0"/>
                <a:cs typeface="Times New Roman" panose="02020603050405020304" pitchFamily="18" charset="0"/>
              </a:rPr>
              <a:t>SELU()  -  </a:t>
            </a:r>
            <a:r>
              <a:rPr kumimoji="0" lang="tr-TR" altLang="tr-TR" sz="20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rPr>
              <a:t>1.8242844171274017e-05</a:t>
            </a:r>
          </a:p>
        </p:txBody>
      </p:sp>
      <p:pic>
        <p:nvPicPr>
          <p:cNvPr id="3" name="Picture 2">
            <a:extLst>
              <a:ext uri="{FF2B5EF4-FFF2-40B4-BE49-F238E27FC236}">
                <a16:creationId xmlns:a16="http://schemas.microsoft.com/office/drawing/2014/main" id="{5481C1D7-5240-8CF0-ECF0-1759E07567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5805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AB20FC-5A63-D00F-AB69-387BA759ED8F}"/>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48113BA8-FC7C-2878-5432-F5C396B176F5}"/>
              </a:ext>
            </a:extLst>
          </p:cNvPr>
          <p:cNvSpPr>
            <a:spLocks noGrp="1"/>
          </p:cNvSpPr>
          <p:nvPr>
            <p:ph type="ftr" sz="quarter" idx="11"/>
          </p:nvPr>
        </p:nvSpPr>
        <p:spPr/>
        <p:txBody>
          <a:bodyPr/>
          <a:lstStyle/>
          <a:p>
            <a:r>
              <a:rPr lang="tr-TR"/>
              <a:t>21-23 Şubat 2025, İzmir</a:t>
            </a:r>
          </a:p>
        </p:txBody>
      </p:sp>
      <p:sp>
        <p:nvSpPr>
          <p:cNvPr id="5" name="Metin kutusu 4">
            <a:extLst>
              <a:ext uri="{FF2B5EF4-FFF2-40B4-BE49-F238E27FC236}">
                <a16:creationId xmlns:a16="http://schemas.microsoft.com/office/drawing/2014/main" id="{89259641-D05C-3641-5F5F-E910B8455F20}"/>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DENEYLER-SONUÇLAR</a:t>
            </a:r>
            <a:endParaRPr lang="tr-TR" sz="2800" b="1" i="0" dirty="0">
              <a:effectLst/>
              <a:latin typeface="Orbitron" panose="02000000000000000000" pitchFamily="50" charset="0"/>
            </a:endParaRPr>
          </a:p>
        </p:txBody>
      </p:sp>
      <p:graphicFrame>
        <p:nvGraphicFramePr>
          <p:cNvPr id="2" name="Grafik 1">
            <a:extLst>
              <a:ext uri="{FF2B5EF4-FFF2-40B4-BE49-F238E27FC236}">
                <a16:creationId xmlns:a16="http://schemas.microsoft.com/office/drawing/2014/main" id="{8A7679D5-B9FB-33C5-EF82-A2A6752BCBDE}"/>
              </a:ext>
            </a:extLst>
          </p:cNvPr>
          <p:cNvGraphicFramePr>
            <a:graphicFrameLocks/>
          </p:cNvGraphicFramePr>
          <p:nvPr>
            <p:extLst>
              <p:ext uri="{D42A27DB-BD31-4B8C-83A1-F6EECF244321}">
                <p14:modId xmlns:p14="http://schemas.microsoft.com/office/powerpoint/2010/main" val="2699888587"/>
              </p:ext>
            </p:extLst>
          </p:nvPr>
        </p:nvGraphicFramePr>
        <p:xfrm>
          <a:off x="242051" y="1697967"/>
          <a:ext cx="3600000" cy="2520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Grafik 2">
            <a:extLst>
              <a:ext uri="{FF2B5EF4-FFF2-40B4-BE49-F238E27FC236}">
                <a16:creationId xmlns:a16="http://schemas.microsoft.com/office/drawing/2014/main" id="{504341C5-7E71-60E5-C5DA-D6942D76E8BE}"/>
              </a:ext>
            </a:extLst>
          </p:cNvPr>
          <p:cNvGraphicFramePr>
            <a:graphicFrameLocks/>
          </p:cNvGraphicFramePr>
          <p:nvPr>
            <p:extLst>
              <p:ext uri="{D42A27DB-BD31-4B8C-83A1-F6EECF244321}">
                <p14:modId xmlns:p14="http://schemas.microsoft.com/office/powerpoint/2010/main" val="1080000994"/>
              </p:ext>
            </p:extLst>
          </p:nvPr>
        </p:nvGraphicFramePr>
        <p:xfrm>
          <a:off x="4296000" y="1697967"/>
          <a:ext cx="3600000" cy="2520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Grafik 6">
            <a:extLst>
              <a:ext uri="{FF2B5EF4-FFF2-40B4-BE49-F238E27FC236}">
                <a16:creationId xmlns:a16="http://schemas.microsoft.com/office/drawing/2014/main" id="{DF7A24F5-D81B-DCEE-3637-2E3ACF57F35A}"/>
              </a:ext>
            </a:extLst>
          </p:cNvPr>
          <p:cNvGraphicFramePr>
            <a:graphicFrameLocks/>
          </p:cNvGraphicFramePr>
          <p:nvPr>
            <p:extLst>
              <p:ext uri="{D42A27DB-BD31-4B8C-83A1-F6EECF244321}">
                <p14:modId xmlns:p14="http://schemas.microsoft.com/office/powerpoint/2010/main" val="214156160"/>
              </p:ext>
            </p:extLst>
          </p:nvPr>
        </p:nvGraphicFramePr>
        <p:xfrm>
          <a:off x="8349949" y="1697967"/>
          <a:ext cx="3600000" cy="2520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Tablo 5">
            <a:extLst>
              <a:ext uri="{FF2B5EF4-FFF2-40B4-BE49-F238E27FC236}">
                <a16:creationId xmlns:a16="http://schemas.microsoft.com/office/drawing/2014/main" id="{2AEABACD-B60C-1ECC-A9E3-394F2F77CD38}"/>
              </a:ext>
            </a:extLst>
          </p:cNvPr>
          <p:cNvGraphicFramePr>
            <a:graphicFrameLocks noGrp="1"/>
          </p:cNvGraphicFramePr>
          <p:nvPr>
            <p:extLst>
              <p:ext uri="{D42A27DB-BD31-4B8C-83A1-F6EECF244321}">
                <p14:modId xmlns:p14="http://schemas.microsoft.com/office/powerpoint/2010/main" val="1079660982"/>
              </p:ext>
            </p:extLst>
          </p:nvPr>
        </p:nvGraphicFramePr>
        <p:xfrm>
          <a:off x="260631" y="4793475"/>
          <a:ext cx="3562840" cy="1463040"/>
        </p:xfrm>
        <a:graphic>
          <a:graphicData uri="http://schemas.openxmlformats.org/drawingml/2006/table">
            <a:tbl>
              <a:tblPr firstRow="1" bandRow="1">
                <a:tableStyleId>{5C22544A-7EE6-4342-B048-85BDC9FD1C3A}</a:tableStyleId>
              </a:tblPr>
              <a:tblGrid>
                <a:gridCol w="866313">
                  <a:extLst>
                    <a:ext uri="{9D8B030D-6E8A-4147-A177-3AD203B41FA5}">
                      <a16:colId xmlns:a16="http://schemas.microsoft.com/office/drawing/2014/main" val="364039004"/>
                    </a:ext>
                  </a:extLst>
                </a:gridCol>
                <a:gridCol w="857567">
                  <a:extLst>
                    <a:ext uri="{9D8B030D-6E8A-4147-A177-3AD203B41FA5}">
                      <a16:colId xmlns:a16="http://schemas.microsoft.com/office/drawing/2014/main" val="3017227037"/>
                    </a:ext>
                  </a:extLst>
                </a:gridCol>
                <a:gridCol w="873443">
                  <a:extLst>
                    <a:ext uri="{9D8B030D-6E8A-4147-A177-3AD203B41FA5}">
                      <a16:colId xmlns:a16="http://schemas.microsoft.com/office/drawing/2014/main" val="1509515340"/>
                    </a:ext>
                  </a:extLst>
                </a:gridCol>
                <a:gridCol w="965517">
                  <a:extLst>
                    <a:ext uri="{9D8B030D-6E8A-4147-A177-3AD203B41FA5}">
                      <a16:colId xmlns:a16="http://schemas.microsoft.com/office/drawing/2014/main" val="1165335999"/>
                    </a:ext>
                  </a:extLst>
                </a:gridCol>
              </a:tblGrid>
              <a:tr h="203188">
                <a:tc>
                  <a:txBody>
                    <a:bodyPr/>
                    <a:lstStyle/>
                    <a:p>
                      <a:pPr algn="ctr"/>
                      <a:endParaRPr lang="tr-TR" sz="1200">
                        <a:latin typeface="Times New Roman" panose="02020603050405020304" pitchFamily="18" charset="0"/>
                        <a:cs typeface="Times New Roman" panose="02020603050405020304" pitchFamily="18" charset="0"/>
                      </a:endParaRPr>
                    </a:p>
                  </a:txBody>
                  <a:tcPr anchor="ctr"/>
                </a:tc>
                <a:tc>
                  <a:txBody>
                    <a:bodyPr/>
                    <a:lstStyle/>
                    <a:p>
                      <a:pPr algn="ctr"/>
                      <a:r>
                        <a:rPr lang="tr-TR" sz="1200" dirty="0">
                          <a:latin typeface="Times New Roman" panose="02020603050405020304" pitchFamily="18" charset="0"/>
                          <a:cs typeface="Times New Roman" panose="02020603050405020304" pitchFamily="18" charset="0"/>
                        </a:rPr>
                        <a:t>Ortalama</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Minimum</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Maksimum</a:t>
                      </a:r>
                    </a:p>
                  </a:txBody>
                  <a:tcPr anchor="ctr"/>
                </a:tc>
                <a:extLst>
                  <a:ext uri="{0D108BD9-81ED-4DB2-BD59-A6C34878D82A}">
                    <a16:rowId xmlns:a16="http://schemas.microsoft.com/office/drawing/2014/main" val="4186083035"/>
                  </a:ext>
                </a:extLst>
              </a:tr>
              <a:tr h="204309">
                <a:tc>
                  <a:txBody>
                    <a:bodyPr/>
                    <a:lstStyle/>
                    <a:p>
                      <a:pPr algn="ctr"/>
                      <a:r>
                        <a:rPr lang="tr-TR" sz="1200" dirty="0">
                          <a:latin typeface="Times New Roman" panose="02020603050405020304" pitchFamily="18" charset="0"/>
                          <a:cs typeface="Times New Roman" panose="02020603050405020304" pitchFamily="18" charset="0"/>
                        </a:rPr>
                        <a:t>Orijinal</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0,151094</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0,017996</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0,68234</a:t>
                      </a:r>
                    </a:p>
                  </a:txBody>
                  <a:tcPr marL="7620" marR="7620" marT="7620" marB="0" anchor="ctr"/>
                </a:tc>
                <a:extLst>
                  <a:ext uri="{0D108BD9-81ED-4DB2-BD59-A6C34878D82A}">
                    <a16:rowId xmlns:a16="http://schemas.microsoft.com/office/drawing/2014/main" val="3631501210"/>
                  </a:ext>
                </a:extLst>
              </a:tr>
              <a:tr h="338647">
                <a:tc>
                  <a:txBody>
                    <a:bodyPr/>
                    <a:lstStyle/>
                    <a:p>
                      <a:pPr algn="ctr"/>
                      <a:r>
                        <a:rPr lang="tr-TR" sz="1200" dirty="0">
                          <a:latin typeface="Times New Roman" panose="02020603050405020304" pitchFamily="18" charset="0"/>
                          <a:cs typeface="Times New Roman" panose="02020603050405020304" pitchFamily="18" charset="0"/>
                        </a:rPr>
                        <a:t>Optimize Edilmiş</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0,231235722</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0,014913675</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1,396086193</a:t>
                      </a:r>
                    </a:p>
                  </a:txBody>
                  <a:tcPr marL="7620" marR="7620" marT="7620" marB="0" anchor="ctr"/>
                </a:tc>
                <a:extLst>
                  <a:ext uri="{0D108BD9-81ED-4DB2-BD59-A6C34878D82A}">
                    <a16:rowId xmlns:a16="http://schemas.microsoft.com/office/drawing/2014/main" val="4067455236"/>
                  </a:ext>
                </a:extLst>
              </a:tr>
              <a:tr h="338647">
                <a:tc>
                  <a:txBody>
                    <a:bodyPr/>
                    <a:lstStyle/>
                    <a:p>
                      <a:pPr algn="ctr"/>
                      <a:r>
                        <a:rPr lang="tr-TR" sz="1200" dirty="0">
                          <a:latin typeface="Times New Roman" panose="02020603050405020304" pitchFamily="18" charset="0"/>
                          <a:cs typeface="Times New Roman" panose="02020603050405020304" pitchFamily="18" charset="0"/>
                        </a:rPr>
                        <a:t>Yüzdesel Değişim</a:t>
                      </a:r>
                    </a:p>
                  </a:txBody>
                  <a:tcPr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-53,04%</a:t>
                      </a:r>
                    </a:p>
                  </a:txBody>
                  <a:tcPr marL="7620" marR="7620" marT="7620" marB="0"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-17,12%</a:t>
                      </a:r>
                    </a:p>
                  </a:txBody>
                  <a:tcPr marL="7620" marR="7620" marT="7620" marB="0" anchor="ctr"/>
                </a:tc>
                <a:tc>
                  <a:txBody>
                    <a:bodyPr/>
                    <a:lstStyle/>
                    <a:p>
                      <a:pPr algn="ctr" fontAlgn="b"/>
                      <a:r>
                        <a:rPr lang="tr-TR" sz="1200" b="0" i="0" u="none" strike="noStrike" dirty="0">
                          <a:solidFill>
                            <a:srgbClr val="FF0000"/>
                          </a:solidFill>
                          <a:effectLst/>
                          <a:latin typeface="Times New Roman" panose="02020603050405020304" pitchFamily="18" charset="0"/>
                          <a:cs typeface="Times New Roman" panose="02020603050405020304" pitchFamily="18" charset="0"/>
                        </a:rPr>
                        <a:t>104,60%</a:t>
                      </a:r>
                    </a:p>
                  </a:txBody>
                  <a:tcPr marL="7620" marR="7620" marT="7620" marB="0" anchor="ctr"/>
                </a:tc>
                <a:extLst>
                  <a:ext uri="{0D108BD9-81ED-4DB2-BD59-A6C34878D82A}">
                    <a16:rowId xmlns:a16="http://schemas.microsoft.com/office/drawing/2014/main" val="2031833752"/>
                  </a:ext>
                </a:extLst>
              </a:tr>
            </a:tbl>
          </a:graphicData>
        </a:graphic>
      </p:graphicFrame>
      <p:graphicFrame>
        <p:nvGraphicFramePr>
          <p:cNvPr id="10" name="Tablo 9">
            <a:extLst>
              <a:ext uri="{FF2B5EF4-FFF2-40B4-BE49-F238E27FC236}">
                <a16:creationId xmlns:a16="http://schemas.microsoft.com/office/drawing/2014/main" id="{4CF2FB1A-8341-5B85-BEC0-ED925B881026}"/>
              </a:ext>
            </a:extLst>
          </p:cNvPr>
          <p:cNvGraphicFramePr>
            <a:graphicFrameLocks noGrp="1"/>
          </p:cNvGraphicFramePr>
          <p:nvPr>
            <p:extLst>
              <p:ext uri="{D42A27DB-BD31-4B8C-83A1-F6EECF244321}">
                <p14:modId xmlns:p14="http://schemas.microsoft.com/office/powerpoint/2010/main" val="3617610516"/>
              </p:ext>
            </p:extLst>
          </p:nvPr>
        </p:nvGraphicFramePr>
        <p:xfrm>
          <a:off x="4314580" y="4793475"/>
          <a:ext cx="3562840" cy="1463040"/>
        </p:xfrm>
        <a:graphic>
          <a:graphicData uri="http://schemas.openxmlformats.org/drawingml/2006/table">
            <a:tbl>
              <a:tblPr firstRow="1" bandRow="1">
                <a:tableStyleId>{5C22544A-7EE6-4342-B048-85BDC9FD1C3A}</a:tableStyleId>
              </a:tblPr>
              <a:tblGrid>
                <a:gridCol w="866313">
                  <a:extLst>
                    <a:ext uri="{9D8B030D-6E8A-4147-A177-3AD203B41FA5}">
                      <a16:colId xmlns:a16="http://schemas.microsoft.com/office/drawing/2014/main" val="364039004"/>
                    </a:ext>
                  </a:extLst>
                </a:gridCol>
                <a:gridCol w="857567">
                  <a:extLst>
                    <a:ext uri="{9D8B030D-6E8A-4147-A177-3AD203B41FA5}">
                      <a16:colId xmlns:a16="http://schemas.microsoft.com/office/drawing/2014/main" val="3017227037"/>
                    </a:ext>
                  </a:extLst>
                </a:gridCol>
                <a:gridCol w="873443">
                  <a:extLst>
                    <a:ext uri="{9D8B030D-6E8A-4147-A177-3AD203B41FA5}">
                      <a16:colId xmlns:a16="http://schemas.microsoft.com/office/drawing/2014/main" val="1509515340"/>
                    </a:ext>
                  </a:extLst>
                </a:gridCol>
                <a:gridCol w="965517">
                  <a:extLst>
                    <a:ext uri="{9D8B030D-6E8A-4147-A177-3AD203B41FA5}">
                      <a16:colId xmlns:a16="http://schemas.microsoft.com/office/drawing/2014/main" val="1165335999"/>
                    </a:ext>
                  </a:extLst>
                </a:gridCol>
              </a:tblGrid>
              <a:tr h="203188">
                <a:tc>
                  <a:txBody>
                    <a:bodyPr/>
                    <a:lstStyle/>
                    <a:p>
                      <a:pPr algn="ctr"/>
                      <a:endParaRPr lang="tr-TR" sz="1200">
                        <a:latin typeface="Times New Roman" panose="02020603050405020304" pitchFamily="18" charset="0"/>
                        <a:cs typeface="Times New Roman" panose="02020603050405020304" pitchFamily="18" charset="0"/>
                      </a:endParaRPr>
                    </a:p>
                  </a:txBody>
                  <a:tcPr anchor="ctr"/>
                </a:tc>
                <a:tc>
                  <a:txBody>
                    <a:bodyPr/>
                    <a:lstStyle/>
                    <a:p>
                      <a:pPr algn="ctr"/>
                      <a:r>
                        <a:rPr lang="tr-TR" sz="1200" dirty="0">
                          <a:latin typeface="Times New Roman" panose="02020603050405020304" pitchFamily="18" charset="0"/>
                          <a:cs typeface="Times New Roman" panose="02020603050405020304" pitchFamily="18" charset="0"/>
                        </a:rPr>
                        <a:t>Ortalama</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Minimum</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Maksimum</a:t>
                      </a:r>
                    </a:p>
                  </a:txBody>
                  <a:tcPr anchor="ctr"/>
                </a:tc>
                <a:extLst>
                  <a:ext uri="{0D108BD9-81ED-4DB2-BD59-A6C34878D82A}">
                    <a16:rowId xmlns:a16="http://schemas.microsoft.com/office/drawing/2014/main" val="4186083035"/>
                  </a:ext>
                </a:extLst>
              </a:tr>
              <a:tr h="204309">
                <a:tc>
                  <a:txBody>
                    <a:bodyPr/>
                    <a:lstStyle/>
                    <a:p>
                      <a:pPr algn="ctr"/>
                      <a:r>
                        <a:rPr lang="tr-TR" sz="1200" dirty="0">
                          <a:latin typeface="Times New Roman" panose="02020603050405020304" pitchFamily="18" charset="0"/>
                          <a:cs typeface="Times New Roman" panose="02020603050405020304" pitchFamily="18" charset="0"/>
                        </a:rPr>
                        <a:t>Orijinal</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0,952527</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0,776287</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0,99376</a:t>
                      </a:r>
                    </a:p>
                  </a:txBody>
                  <a:tcPr marL="7620" marR="7620" marT="7620" marB="0" anchor="ctr"/>
                </a:tc>
                <a:extLst>
                  <a:ext uri="{0D108BD9-81ED-4DB2-BD59-A6C34878D82A}">
                    <a16:rowId xmlns:a16="http://schemas.microsoft.com/office/drawing/2014/main" val="3631501210"/>
                  </a:ext>
                </a:extLst>
              </a:tr>
              <a:tr h="338647">
                <a:tc>
                  <a:txBody>
                    <a:bodyPr/>
                    <a:lstStyle/>
                    <a:p>
                      <a:pPr algn="ctr"/>
                      <a:r>
                        <a:rPr lang="tr-TR" sz="1200" dirty="0">
                          <a:latin typeface="Times New Roman" panose="02020603050405020304" pitchFamily="18" charset="0"/>
                          <a:cs typeface="Times New Roman" panose="02020603050405020304" pitchFamily="18" charset="0"/>
                        </a:rPr>
                        <a:t>Optimize Edilmiş</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0,934102964</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0,535101404</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0,99875195</a:t>
                      </a:r>
                    </a:p>
                  </a:txBody>
                  <a:tcPr marL="7620" marR="7620" marT="7620" marB="0" anchor="ctr"/>
                </a:tc>
                <a:extLst>
                  <a:ext uri="{0D108BD9-81ED-4DB2-BD59-A6C34878D82A}">
                    <a16:rowId xmlns:a16="http://schemas.microsoft.com/office/drawing/2014/main" val="4067455236"/>
                  </a:ext>
                </a:extLst>
              </a:tr>
              <a:tr h="33864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dirty="0">
                          <a:latin typeface="Times New Roman" panose="02020603050405020304" pitchFamily="18" charset="0"/>
                          <a:cs typeface="Times New Roman" panose="02020603050405020304" pitchFamily="18" charset="0"/>
                        </a:rPr>
                        <a:t>Yüzdesel Değişim</a:t>
                      </a:r>
                    </a:p>
                  </a:txBody>
                  <a:tcPr anchor="ctr"/>
                </a:tc>
                <a:tc>
                  <a:txBody>
                    <a:bodyPr/>
                    <a:lstStyle/>
                    <a:p>
                      <a:pPr algn="ctr" fontAlgn="b"/>
                      <a:r>
                        <a:rPr lang="tr-TR" sz="1200" b="0" i="0" u="none" strike="noStrike" dirty="0">
                          <a:solidFill>
                            <a:srgbClr val="FF0000"/>
                          </a:solidFill>
                          <a:effectLst/>
                          <a:latin typeface="Times New Roman" panose="02020603050405020304" pitchFamily="18" charset="0"/>
                          <a:cs typeface="Times New Roman" panose="02020603050405020304" pitchFamily="18" charset="0"/>
                        </a:rPr>
                        <a:t>-1,93%</a:t>
                      </a:r>
                    </a:p>
                  </a:txBody>
                  <a:tcPr marL="7620" marR="7620" marT="7620" marB="0" anchor="ctr"/>
                </a:tc>
                <a:tc>
                  <a:txBody>
                    <a:bodyPr/>
                    <a:lstStyle/>
                    <a:p>
                      <a:pPr algn="ctr" fontAlgn="b"/>
                      <a:r>
                        <a:rPr lang="tr-TR" sz="1200" b="0" i="0" u="none" strike="noStrike" dirty="0">
                          <a:solidFill>
                            <a:srgbClr val="FF0000"/>
                          </a:solidFill>
                          <a:effectLst/>
                          <a:latin typeface="Times New Roman" panose="02020603050405020304" pitchFamily="18" charset="0"/>
                          <a:cs typeface="Times New Roman" panose="02020603050405020304" pitchFamily="18" charset="0"/>
                        </a:rPr>
                        <a:t>-31,06%</a:t>
                      </a:r>
                    </a:p>
                  </a:txBody>
                  <a:tcPr marL="7620" marR="7620" marT="7620" marB="0"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0,50%</a:t>
                      </a:r>
                    </a:p>
                  </a:txBody>
                  <a:tcPr marL="7620" marR="7620" marT="7620" marB="0" anchor="ctr"/>
                </a:tc>
                <a:extLst>
                  <a:ext uri="{0D108BD9-81ED-4DB2-BD59-A6C34878D82A}">
                    <a16:rowId xmlns:a16="http://schemas.microsoft.com/office/drawing/2014/main" val="276228009"/>
                  </a:ext>
                </a:extLst>
              </a:tr>
            </a:tbl>
          </a:graphicData>
        </a:graphic>
      </p:graphicFrame>
      <p:graphicFrame>
        <p:nvGraphicFramePr>
          <p:cNvPr id="11" name="Tablo 10">
            <a:extLst>
              <a:ext uri="{FF2B5EF4-FFF2-40B4-BE49-F238E27FC236}">
                <a16:creationId xmlns:a16="http://schemas.microsoft.com/office/drawing/2014/main" id="{656E4814-3435-82D7-1A78-DF9B6DAA1B71}"/>
              </a:ext>
            </a:extLst>
          </p:cNvPr>
          <p:cNvGraphicFramePr>
            <a:graphicFrameLocks noGrp="1"/>
          </p:cNvGraphicFramePr>
          <p:nvPr>
            <p:extLst>
              <p:ext uri="{D42A27DB-BD31-4B8C-83A1-F6EECF244321}">
                <p14:modId xmlns:p14="http://schemas.microsoft.com/office/powerpoint/2010/main" val="1512151990"/>
              </p:ext>
            </p:extLst>
          </p:nvPr>
        </p:nvGraphicFramePr>
        <p:xfrm>
          <a:off x="8368529" y="4793475"/>
          <a:ext cx="3562840" cy="1463040"/>
        </p:xfrm>
        <a:graphic>
          <a:graphicData uri="http://schemas.openxmlformats.org/drawingml/2006/table">
            <a:tbl>
              <a:tblPr firstRow="1" bandRow="1">
                <a:tableStyleId>{5C22544A-7EE6-4342-B048-85BDC9FD1C3A}</a:tableStyleId>
              </a:tblPr>
              <a:tblGrid>
                <a:gridCol w="866313">
                  <a:extLst>
                    <a:ext uri="{9D8B030D-6E8A-4147-A177-3AD203B41FA5}">
                      <a16:colId xmlns:a16="http://schemas.microsoft.com/office/drawing/2014/main" val="364039004"/>
                    </a:ext>
                  </a:extLst>
                </a:gridCol>
                <a:gridCol w="857567">
                  <a:extLst>
                    <a:ext uri="{9D8B030D-6E8A-4147-A177-3AD203B41FA5}">
                      <a16:colId xmlns:a16="http://schemas.microsoft.com/office/drawing/2014/main" val="3017227037"/>
                    </a:ext>
                  </a:extLst>
                </a:gridCol>
                <a:gridCol w="873443">
                  <a:extLst>
                    <a:ext uri="{9D8B030D-6E8A-4147-A177-3AD203B41FA5}">
                      <a16:colId xmlns:a16="http://schemas.microsoft.com/office/drawing/2014/main" val="1509515340"/>
                    </a:ext>
                  </a:extLst>
                </a:gridCol>
                <a:gridCol w="965517">
                  <a:extLst>
                    <a:ext uri="{9D8B030D-6E8A-4147-A177-3AD203B41FA5}">
                      <a16:colId xmlns:a16="http://schemas.microsoft.com/office/drawing/2014/main" val="1165335999"/>
                    </a:ext>
                  </a:extLst>
                </a:gridCol>
              </a:tblGrid>
              <a:tr h="203188">
                <a:tc>
                  <a:txBody>
                    <a:bodyPr/>
                    <a:lstStyle/>
                    <a:p>
                      <a:pPr algn="ctr"/>
                      <a:endParaRPr lang="tr-TR" sz="1200">
                        <a:latin typeface="Times New Roman" panose="02020603050405020304" pitchFamily="18" charset="0"/>
                        <a:cs typeface="Times New Roman" panose="02020603050405020304" pitchFamily="18" charset="0"/>
                      </a:endParaRPr>
                    </a:p>
                  </a:txBody>
                  <a:tcPr anchor="ctr"/>
                </a:tc>
                <a:tc>
                  <a:txBody>
                    <a:bodyPr/>
                    <a:lstStyle/>
                    <a:p>
                      <a:pPr algn="ctr"/>
                      <a:r>
                        <a:rPr lang="tr-TR" sz="1200" dirty="0">
                          <a:latin typeface="Times New Roman" panose="02020603050405020304" pitchFamily="18" charset="0"/>
                          <a:cs typeface="Times New Roman" panose="02020603050405020304" pitchFamily="18" charset="0"/>
                        </a:rPr>
                        <a:t>Ortalama</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Minimum</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Maksimum</a:t>
                      </a:r>
                    </a:p>
                  </a:txBody>
                  <a:tcPr anchor="ctr"/>
                </a:tc>
                <a:extLst>
                  <a:ext uri="{0D108BD9-81ED-4DB2-BD59-A6C34878D82A}">
                    <a16:rowId xmlns:a16="http://schemas.microsoft.com/office/drawing/2014/main" val="4186083035"/>
                  </a:ext>
                </a:extLst>
              </a:tr>
              <a:tr h="204309">
                <a:tc>
                  <a:txBody>
                    <a:bodyPr/>
                    <a:lstStyle/>
                    <a:p>
                      <a:pPr algn="ctr"/>
                      <a:r>
                        <a:rPr lang="tr-TR" sz="1200" dirty="0">
                          <a:latin typeface="Times New Roman" panose="02020603050405020304" pitchFamily="18" charset="0"/>
                          <a:cs typeface="Times New Roman" panose="02020603050405020304" pitchFamily="18" charset="0"/>
                        </a:rPr>
                        <a:t>Orijinal</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0,94068</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0,72045</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0,992201</a:t>
                      </a:r>
                    </a:p>
                  </a:txBody>
                  <a:tcPr marL="7620" marR="7620" marT="7620" marB="0" anchor="ctr"/>
                </a:tc>
                <a:extLst>
                  <a:ext uri="{0D108BD9-81ED-4DB2-BD59-A6C34878D82A}">
                    <a16:rowId xmlns:a16="http://schemas.microsoft.com/office/drawing/2014/main" val="3631501210"/>
                  </a:ext>
                </a:extLst>
              </a:tr>
              <a:tr h="338647">
                <a:tc>
                  <a:txBody>
                    <a:bodyPr/>
                    <a:lstStyle/>
                    <a:p>
                      <a:pPr algn="ctr"/>
                      <a:r>
                        <a:rPr lang="tr-TR" sz="1200" dirty="0">
                          <a:latin typeface="Times New Roman" panose="02020603050405020304" pitchFamily="18" charset="0"/>
                          <a:cs typeface="Times New Roman" panose="02020603050405020304" pitchFamily="18" charset="0"/>
                        </a:rPr>
                        <a:t>Optimize Edilmiş</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0,918439332</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0,433750382</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0,998440424</a:t>
                      </a:r>
                    </a:p>
                  </a:txBody>
                  <a:tcPr marL="7620" marR="7620" marT="7620" marB="0" anchor="ctr"/>
                </a:tc>
                <a:extLst>
                  <a:ext uri="{0D108BD9-81ED-4DB2-BD59-A6C34878D82A}">
                    <a16:rowId xmlns:a16="http://schemas.microsoft.com/office/drawing/2014/main" val="4067455236"/>
                  </a:ext>
                </a:extLst>
              </a:tr>
              <a:tr h="33864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dirty="0">
                          <a:latin typeface="Times New Roman" panose="02020603050405020304" pitchFamily="18" charset="0"/>
                          <a:cs typeface="Times New Roman" panose="02020603050405020304" pitchFamily="18" charset="0"/>
                        </a:rPr>
                        <a:t>Yüzdesel Değişim</a:t>
                      </a:r>
                    </a:p>
                  </a:txBody>
                  <a:tcPr anchor="ctr"/>
                </a:tc>
                <a:tc>
                  <a:txBody>
                    <a:bodyPr/>
                    <a:lstStyle/>
                    <a:p>
                      <a:pPr algn="ctr" fontAlgn="b"/>
                      <a:r>
                        <a:rPr lang="tr-TR" sz="1200" b="0" i="0" u="none" strike="noStrike" dirty="0">
                          <a:solidFill>
                            <a:srgbClr val="FF0000"/>
                          </a:solidFill>
                          <a:effectLst/>
                          <a:latin typeface="Times New Roman" panose="02020603050405020304" pitchFamily="18" charset="0"/>
                          <a:cs typeface="Times New Roman" panose="02020603050405020304" pitchFamily="18" charset="0"/>
                        </a:rPr>
                        <a:t>-2,36%</a:t>
                      </a:r>
                    </a:p>
                  </a:txBody>
                  <a:tcPr marL="7620" marR="7620" marT="7620" marB="0" anchor="ctr"/>
                </a:tc>
                <a:tc>
                  <a:txBody>
                    <a:bodyPr/>
                    <a:lstStyle/>
                    <a:p>
                      <a:pPr algn="ctr" fontAlgn="b"/>
                      <a:r>
                        <a:rPr lang="tr-TR" sz="1200" b="0" i="0" u="none" strike="noStrike" dirty="0">
                          <a:solidFill>
                            <a:srgbClr val="FF0000"/>
                          </a:solidFill>
                          <a:effectLst/>
                          <a:latin typeface="Times New Roman" panose="02020603050405020304" pitchFamily="18" charset="0"/>
                          <a:cs typeface="Times New Roman" panose="02020603050405020304" pitchFamily="18" charset="0"/>
                        </a:rPr>
                        <a:t>-39,79%</a:t>
                      </a:r>
                    </a:p>
                  </a:txBody>
                  <a:tcPr marL="7620" marR="7620" marT="7620" marB="0"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0,62%</a:t>
                      </a:r>
                    </a:p>
                  </a:txBody>
                  <a:tcPr marL="7620" marR="7620" marT="7620" marB="0" anchor="ctr"/>
                </a:tc>
                <a:extLst>
                  <a:ext uri="{0D108BD9-81ED-4DB2-BD59-A6C34878D82A}">
                    <a16:rowId xmlns:a16="http://schemas.microsoft.com/office/drawing/2014/main" val="2272194417"/>
                  </a:ext>
                </a:extLst>
              </a:tr>
            </a:tbl>
          </a:graphicData>
        </a:graphic>
      </p:graphicFrame>
      <p:pic>
        <p:nvPicPr>
          <p:cNvPr id="8" name="Picture 2">
            <a:extLst>
              <a:ext uri="{FF2B5EF4-FFF2-40B4-BE49-F238E27FC236}">
                <a16:creationId xmlns:a16="http://schemas.microsoft.com/office/drawing/2014/main" id="{D526ED40-FC5F-1EBD-90F1-9FDD3D6562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2016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graphicEl>
                                              <a:chart seriesIdx="-3" categoryIdx="-3" bldStep="gridLegend"/>
                                            </p:graphicEl>
                                          </p:spTgt>
                                        </p:tgtEl>
                                        <p:attrNameLst>
                                          <p:attrName>style.visibility</p:attrName>
                                        </p:attrNameLst>
                                      </p:cBhvr>
                                      <p:to>
                                        <p:strVal val="visible"/>
                                      </p:to>
                                    </p:set>
                                    <p:animEffect transition="in" filter="wipe(left)">
                                      <p:cBhvr>
                                        <p:cTn id="12" dur="1000"/>
                                        <p:tgtEl>
                                          <p:spTgt spid="2">
                                            <p:graphicEl>
                                              <a:chart seriesIdx="-3" categoryIdx="-3" bldStep="gridLegend"/>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
                                            <p:graphicEl>
                                              <a:chart seriesIdx="0" categoryIdx="-4" bldStep="series"/>
                                            </p:graphicEl>
                                          </p:spTgt>
                                        </p:tgtEl>
                                        <p:attrNameLst>
                                          <p:attrName>style.visibility</p:attrName>
                                        </p:attrNameLst>
                                      </p:cBhvr>
                                      <p:to>
                                        <p:strVal val="visible"/>
                                      </p:to>
                                    </p:set>
                                    <p:animEffect transition="in" filter="wipe(left)">
                                      <p:cBhvr>
                                        <p:cTn id="17" dur="1000"/>
                                        <p:tgtEl>
                                          <p:spTgt spid="2">
                                            <p:graphicEl>
                                              <a:chart seriesIdx="0"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2">
                                            <p:graphicEl>
                                              <a:chart seriesIdx="1" categoryIdx="-4" bldStep="series"/>
                                            </p:graphicEl>
                                          </p:spTgt>
                                        </p:tgtEl>
                                        <p:attrNameLst>
                                          <p:attrName>style.visibility</p:attrName>
                                        </p:attrNameLst>
                                      </p:cBhvr>
                                      <p:to>
                                        <p:strVal val="visible"/>
                                      </p:to>
                                    </p:set>
                                    <p:animEffect transition="in" filter="wipe(left)">
                                      <p:cBhvr>
                                        <p:cTn id="22" dur="1000"/>
                                        <p:tgtEl>
                                          <p:spTgt spid="2">
                                            <p:graphicEl>
                                              <a:chart seriesIdx="1" categoryIdx="-4" bldStep="series"/>
                                            </p:graphicEl>
                                          </p:spTgt>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3">
                                            <p:graphicEl>
                                              <a:chart seriesIdx="-3" categoryIdx="-3" bldStep="gridLegend"/>
                                            </p:graphicEl>
                                          </p:spTgt>
                                        </p:tgtEl>
                                        <p:attrNameLst>
                                          <p:attrName>style.visibility</p:attrName>
                                        </p:attrNameLst>
                                      </p:cBhvr>
                                      <p:to>
                                        <p:strVal val="visible"/>
                                      </p:to>
                                    </p:set>
                                    <p:animEffect transition="in" filter="wipe(left)">
                                      <p:cBhvr>
                                        <p:cTn id="25" dur="1000"/>
                                        <p:tgtEl>
                                          <p:spTgt spid="3">
                                            <p:graphicEl>
                                              <a:chart seriesIdx="-3" categoryIdx="-3" bldStep="gridLegend"/>
                                            </p:graphicEl>
                                          </p:spTgt>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8" fill="hold" grpId="0" nodeType="clickEffect">
                                  <p:stCondLst>
                                    <p:cond delay="0"/>
                                  </p:stCondLst>
                                  <p:childTnLst>
                                    <p:set>
                                      <p:cBhvr>
                                        <p:cTn id="29" dur="1" fill="hold">
                                          <p:stCondLst>
                                            <p:cond delay="0"/>
                                          </p:stCondLst>
                                        </p:cTn>
                                        <p:tgtEl>
                                          <p:spTgt spid="3">
                                            <p:graphicEl>
                                              <a:chart seriesIdx="0" categoryIdx="-4" bldStep="series"/>
                                            </p:graphicEl>
                                          </p:spTgt>
                                        </p:tgtEl>
                                        <p:attrNameLst>
                                          <p:attrName>style.visibility</p:attrName>
                                        </p:attrNameLst>
                                      </p:cBhvr>
                                      <p:to>
                                        <p:strVal val="visible"/>
                                      </p:to>
                                    </p:set>
                                    <p:animEffect transition="in" filter="wipe(left)">
                                      <p:cBhvr>
                                        <p:cTn id="30" dur="1000"/>
                                        <p:tgtEl>
                                          <p:spTgt spid="3">
                                            <p:graphicEl>
                                              <a:chart seriesIdx="0" categoryIdx="-4" bldStep="series"/>
                                            </p:graphicEl>
                                          </p:spTgt>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grpId="0" nodeType="clickEffect">
                                  <p:stCondLst>
                                    <p:cond delay="0"/>
                                  </p:stCondLst>
                                  <p:childTnLst>
                                    <p:set>
                                      <p:cBhvr>
                                        <p:cTn id="34" dur="1" fill="hold">
                                          <p:stCondLst>
                                            <p:cond delay="0"/>
                                          </p:stCondLst>
                                        </p:cTn>
                                        <p:tgtEl>
                                          <p:spTgt spid="3">
                                            <p:graphicEl>
                                              <a:chart seriesIdx="1" categoryIdx="-4" bldStep="series"/>
                                            </p:graphicEl>
                                          </p:spTgt>
                                        </p:tgtEl>
                                        <p:attrNameLst>
                                          <p:attrName>style.visibility</p:attrName>
                                        </p:attrNameLst>
                                      </p:cBhvr>
                                      <p:to>
                                        <p:strVal val="visible"/>
                                      </p:to>
                                    </p:set>
                                    <p:animEffect transition="in" filter="wipe(left)">
                                      <p:cBhvr>
                                        <p:cTn id="35" dur="1000"/>
                                        <p:tgtEl>
                                          <p:spTgt spid="3">
                                            <p:graphicEl>
                                              <a:chart seriesIdx="1" categoryIdx="-4" bldStep="series"/>
                                            </p:graphicEl>
                                          </p:spTgt>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left)">
                                      <p:cBhvr>
                                        <p:cTn id="38" dur="1000"/>
                                        <p:tgtEl>
                                          <p:spTgt spid="7">
                                            <p:graphicEl>
                                              <a:chart seriesIdx="-3" categoryIdx="-3" bldStep="gridLegend"/>
                                            </p:graphicEl>
                                          </p:spTgt>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7">
                                            <p:graphicEl>
                                              <a:chart seriesIdx="0" categoryIdx="-4" bldStep="series"/>
                                            </p:graphicEl>
                                          </p:spTgt>
                                        </p:tgtEl>
                                        <p:attrNameLst>
                                          <p:attrName>style.visibility</p:attrName>
                                        </p:attrNameLst>
                                      </p:cBhvr>
                                      <p:to>
                                        <p:strVal val="visible"/>
                                      </p:to>
                                    </p:set>
                                    <p:animEffect transition="in" filter="wipe(left)">
                                      <p:cBhvr>
                                        <p:cTn id="43" dur="1000"/>
                                        <p:tgtEl>
                                          <p:spTgt spid="7">
                                            <p:graphicEl>
                                              <a:chart seriesIdx="0" categoryIdx="-4" bldStep="series"/>
                                            </p:graphicEl>
                                          </p:spTgt>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grpId="0" nodeType="clickEffect">
                                  <p:stCondLst>
                                    <p:cond delay="0"/>
                                  </p:stCondLst>
                                  <p:childTnLst>
                                    <p:set>
                                      <p:cBhvr>
                                        <p:cTn id="47" dur="1" fill="hold">
                                          <p:stCondLst>
                                            <p:cond delay="0"/>
                                          </p:stCondLst>
                                        </p:cTn>
                                        <p:tgtEl>
                                          <p:spTgt spid="7">
                                            <p:graphicEl>
                                              <a:chart seriesIdx="1" categoryIdx="-4" bldStep="series"/>
                                            </p:graphicEl>
                                          </p:spTgt>
                                        </p:tgtEl>
                                        <p:attrNameLst>
                                          <p:attrName>style.visibility</p:attrName>
                                        </p:attrNameLst>
                                      </p:cBhvr>
                                      <p:to>
                                        <p:strVal val="visible"/>
                                      </p:to>
                                    </p:set>
                                    <p:animEffect transition="in" filter="wipe(left)">
                                      <p:cBhvr>
                                        <p:cTn id="48" dur="1000"/>
                                        <p:tgtEl>
                                          <p:spTgt spid="7">
                                            <p:graphicEl>
                                              <a:chart seriesIdx="1" categoryIdx="-4" bldStep="series"/>
                                            </p:graphicEl>
                                          </p:spTgt>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8" fill="hold" nodeType="clickEffect">
                                  <p:stCondLst>
                                    <p:cond delay="0"/>
                                  </p:stCondLst>
                                  <p:childTnLst>
                                    <p:set>
                                      <p:cBhvr>
                                        <p:cTn id="52" dur="1" fill="hold">
                                          <p:stCondLst>
                                            <p:cond delay="0"/>
                                          </p:stCondLst>
                                        </p:cTn>
                                        <p:tgtEl>
                                          <p:spTgt spid="6"/>
                                        </p:tgtEl>
                                        <p:attrNameLst>
                                          <p:attrName>style.visibility</p:attrName>
                                        </p:attrNameLst>
                                      </p:cBhvr>
                                      <p:to>
                                        <p:strVal val="visible"/>
                                      </p:to>
                                    </p:set>
                                    <p:animEffect transition="in" filter="wipe(left)">
                                      <p:cBhvr>
                                        <p:cTn id="53" dur="500"/>
                                        <p:tgtEl>
                                          <p:spTgt spid="6"/>
                                        </p:tgtEl>
                                      </p:cBhvr>
                                    </p:animEffect>
                                  </p:childTnLst>
                                </p:cTn>
                              </p:par>
                              <p:par>
                                <p:cTn id="54" presetID="22" presetClass="entr" presetSubtype="8" fill="hold" nodeType="withEffect">
                                  <p:stCondLst>
                                    <p:cond delay="0"/>
                                  </p:stCondLst>
                                  <p:childTnLst>
                                    <p:set>
                                      <p:cBhvr>
                                        <p:cTn id="55" dur="1" fill="hold">
                                          <p:stCondLst>
                                            <p:cond delay="0"/>
                                          </p:stCondLst>
                                        </p:cTn>
                                        <p:tgtEl>
                                          <p:spTgt spid="10"/>
                                        </p:tgtEl>
                                        <p:attrNameLst>
                                          <p:attrName>style.visibility</p:attrName>
                                        </p:attrNameLst>
                                      </p:cBhvr>
                                      <p:to>
                                        <p:strVal val="visible"/>
                                      </p:to>
                                    </p:set>
                                    <p:animEffect transition="in" filter="wipe(left)">
                                      <p:cBhvr>
                                        <p:cTn id="56" dur="500"/>
                                        <p:tgtEl>
                                          <p:spTgt spid="10"/>
                                        </p:tgtEl>
                                      </p:cBhvr>
                                    </p:animEffect>
                                  </p:childTnLst>
                                </p:cTn>
                              </p:par>
                              <p:par>
                                <p:cTn id="57" presetID="22" presetClass="entr" presetSubtype="8" fill="hold" nodeType="withEffect">
                                  <p:stCondLst>
                                    <p:cond delay="0"/>
                                  </p:stCondLst>
                                  <p:childTnLst>
                                    <p:set>
                                      <p:cBhvr>
                                        <p:cTn id="58" dur="1" fill="hold">
                                          <p:stCondLst>
                                            <p:cond delay="0"/>
                                          </p:stCondLst>
                                        </p:cTn>
                                        <p:tgtEl>
                                          <p:spTgt spid="11"/>
                                        </p:tgtEl>
                                        <p:attrNameLst>
                                          <p:attrName>style.visibility</p:attrName>
                                        </p:attrNameLst>
                                      </p:cBhvr>
                                      <p:to>
                                        <p:strVal val="visible"/>
                                      </p:to>
                                    </p:set>
                                    <p:animEffect transition="in" filter="wipe(left)">
                                      <p:cBhvr>
                                        <p:cTn id="5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Graphic spid="2" grpId="0" uiExpand="1">
        <p:bldSub>
          <a:bldChart bld="series"/>
        </p:bldSub>
      </p:bldGraphic>
      <p:bldGraphic spid="3" grpId="0" uiExpand="1">
        <p:bldSub>
          <a:bldChart bld="series"/>
        </p:bldSub>
      </p:bldGraphic>
      <p:bldGraphic spid="7" grpId="0" uiExpand="1">
        <p:bldSub>
          <a:bldChart bld="series"/>
        </p:bldSub>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6D431D49-7D68-7793-8F52-F7323E848AD7}"/>
              </a:ext>
            </a:extLst>
          </p:cNvPr>
          <p:cNvSpPr>
            <a:spLocks noGrp="1"/>
          </p:cNvSpPr>
          <p:nvPr>
            <p:ph type="ftr" sz="quarter" idx="11"/>
          </p:nvPr>
        </p:nvSpPr>
        <p:spPr/>
        <p:txBody>
          <a:bodyPr/>
          <a:lstStyle/>
          <a:p>
            <a:r>
              <a:rPr lang="tr-TR"/>
              <a:t>21-23 Şubat 2025, İzmir</a:t>
            </a:r>
          </a:p>
        </p:txBody>
      </p:sp>
      <p:sp>
        <p:nvSpPr>
          <p:cNvPr id="5" name="Metin kutusu 4">
            <a:extLst>
              <a:ext uri="{FF2B5EF4-FFF2-40B4-BE49-F238E27FC236}">
                <a16:creationId xmlns:a16="http://schemas.microsoft.com/office/drawing/2014/main" id="{23502206-8019-F940-A3E1-CBAC41D8D3EF}"/>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SUNUMA DAİR</a:t>
            </a:r>
            <a:endParaRPr lang="tr-TR" sz="2800" b="1" i="0" dirty="0">
              <a:effectLst/>
              <a:latin typeface="Orbitron" panose="02000000000000000000" pitchFamily="50" charset="0"/>
            </a:endParaRPr>
          </a:p>
        </p:txBody>
      </p:sp>
      <p:sp>
        <p:nvSpPr>
          <p:cNvPr id="6" name="Metin kutusu 5">
            <a:extLst>
              <a:ext uri="{FF2B5EF4-FFF2-40B4-BE49-F238E27FC236}">
                <a16:creationId xmlns:a16="http://schemas.microsoft.com/office/drawing/2014/main" id="{37604258-79F0-B5CE-C41F-F504A8CCB6AF}"/>
              </a:ext>
            </a:extLst>
          </p:cNvPr>
          <p:cNvSpPr txBox="1"/>
          <p:nvPr/>
        </p:nvSpPr>
        <p:spPr>
          <a:xfrm>
            <a:off x="242599" y="2026116"/>
            <a:ext cx="6711696" cy="2805768"/>
          </a:xfrm>
          <a:prstGeom prst="rect">
            <a:avLst/>
          </a:prstGeom>
          <a:noFill/>
        </p:spPr>
        <p:txBody>
          <a:bodyPr wrap="square" rtlCol="0">
            <a:spAutoFit/>
          </a:bodyPr>
          <a:lstStyle/>
          <a:p>
            <a:pPr>
              <a:lnSpc>
                <a:spcPct val="150000"/>
              </a:lnSpc>
            </a:pPr>
            <a:r>
              <a:rPr lang="tr-TR" sz="2400" dirty="0">
                <a:latin typeface="Palatino Linotype" panose="02040502050505030304" pitchFamily="18" charset="0"/>
              </a:rPr>
              <a:t>1.GİRİŞ</a:t>
            </a:r>
          </a:p>
          <a:p>
            <a:pPr>
              <a:lnSpc>
                <a:spcPct val="150000"/>
              </a:lnSpc>
            </a:pPr>
            <a:r>
              <a:rPr lang="tr-TR" sz="2400" dirty="0">
                <a:latin typeface="Palatino Linotype" panose="02040502050505030304" pitchFamily="18" charset="0"/>
              </a:rPr>
              <a:t>2.LİTERATÜR</a:t>
            </a:r>
          </a:p>
          <a:p>
            <a:pPr>
              <a:lnSpc>
                <a:spcPct val="150000"/>
              </a:lnSpc>
            </a:pPr>
            <a:r>
              <a:rPr lang="tr-TR" sz="2400" dirty="0">
                <a:latin typeface="Palatino Linotype" panose="02040502050505030304" pitchFamily="18" charset="0"/>
              </a:rPr>
              <a:t>3.MEVCUT ÇALIŞMA</a:t>
            </a:r>
          </a:p>
          <a:p>
            <a:pPr>
              <a:lnSpc>
                <a:spcPct val="150000"/>
              </a:lnSpc>
            </a:pPr>
            <a:r>
              <a:rPr lang="tr-TR" sz="2400" dirty="0">
                <a:latin typeface="Palatino Linotype" panose="02040502050505030304" pitchFamily="18" charset="0"/>
              </a:rPr>
              <a:t>4.DENEYLER</a:t>
            </a:r>
          </a:p>
          <a:p>
            <a:pPr>
              <a:lnSpc>
                <a:spcPct val="150000"/>
              </a:lnSpc>
            </a:pPr>
            <a:r>
              <a:rPr lang="tr-TR" sz="2400" dirty="0">
                <a:latin typeface="Palatino Linotype" panose="02040502050505030304" pitchFamily="18" charset="0"/>
              </a:rPr>
              <a:t>5.SONUÇLAR</a:t>
            </a:r>
          </a:p>
        </p:txBody>
      </p:sp>
      <p:pic>
        <p:nvPicPr>
          <p:cNvPr id="3" name="Picture 2">
            <a:extLst>
              <a:ext uri="{FF2B5EF4-FFF2-40B4-BE49-F238E27FC236}">
                <a16:creationId xmlns:a16="http://schemas.microsoft.com/office/drawing/2014/main" id="{86465FD7-662C-B59D-AC74-E1A6D9472B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8102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2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BE5095-98B0-6548-1E64-0A2C72C52DE1}"/>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70D878CB-F77B-67DB-0C3D-B5EDCE9B5E52}"/>
              </a:ext>
            </a:extLst>
          </p:cNvPr>
          <p:cNvSpPr>
            <a:spLocks noGrp="1"/>
          </p:cNvSpPr>
          <p:nvPr>
            <p:ph type="ftr" sz="quarter" idx="11"/>
          </p:nvPr>
        </p:nvSpPr>
        <p:spPr/>
        <p:txBody>
          <a:bodyPr/>
          <a:lstStyle/>
          <a:p>
            <a:r>
              <a:rPr lang="tr-TR"/>
              <a:t>21-23 Şubat 2025, İzmir</a:t>
            </a:r>
          </a:p>
        </p:txBody>
      </p:sp>
      <p:sp>
        <p:nvSpPr>
          <p:cNvPr id="5" name="Metin kutusu 4">
            <a:extLst>
              <a:ext uri="{FF2B5EF4-FFF2-40B4-BE49-F238E27FC236}">
                <a16:creationId xmlns:a16="http://schemas.microsoft.com/office/drawing/2014/main" id="{1EC2D3B8-666A-E406-BA4F-111F7923E15D}"/>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DENEYLER-SONUÇLAR</a:t>
            </a:r>
            <a:endParaRPr lang="tr-TR" sz="2800" b="1" i="0" dirty="0">
              <a:effectLst/>
              <a:latin typeface="Orbitron" panose="02000000000000000000" pitchFamily="50" charset="0"/>
            </a:endParaRPr>
          </a:p>
        </p:txBody>
      </p:sp>
      <p:graphicFrame>
        <p:nvGraphicFramePr>
          <p:cNvPr id="6" name="Grafik 5">
            <a:extLst>
              <a:ext uri="{FF2B5EF4-FFF2-40B4-BE49-F238E27FC236}">
                <a16:creationId xmlns:a16="http://schemas.microsoft.com/office/drawing/2014/main" id="{61959187-4955-4D96-864E-C7E934B031E0}"/>
              </a:ext>
            </a:extLst>
          </p:cNvPr>
          <p:cNvGraphicFramePr>
            <a:graphicFrameLocks/>
          </p:cNvGraphicFramePr>
          <p:nvPr>
            <p:extLst>
              <p:ext uri="{D42A27DB-BD31-4B8C-83A1-F6EECF244321}">
                <p14:modId xmlns:p14="http://schemas.microsoft.com/office/powerpoint/2010/main" val="1285081400"/>
              </p:ext>
            </p:extLst>
          </p:nvPr>
        </p:nvGraphicFramePr>
        <p:xfrm>
          <a:off x="242051" y="1697967"/>
          <a:ext cx="3600000" cy="25200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Grafik 7">
            <a:extLst>
              <a:ext uri="{FF2B5EF4-FFF2-40B4-BE49-F238E27FC236}">
                <a16:creationId xmlns:a16="http://schemas.microsoft.com/office/drawing/2014/main" id="{F158EB93-D225-E2D1-ED1B-70099874120A}"/>
              </a:ext>
            </a:extLst>
          </p:cNvPr>
          <p:cNvGraphicFramePr>
            <a:graphicFrameLocks/>
          </p:cNvGraphicFramePr>
          <p:nvPr>
            <p:extLst>
              <p:ext uri="{D42A27DB-BD31-4B8C-83A1-F6EECF244321}">
                <p14:modId xmlns:p14="http://schemas.microsoft.com/office/powerpoint/2010/main" val="3115941039"/>
              </p:ext>
            </p:extLst>
          </p:nvPr>
        </p:nvGraphicFramePr>
        <p:xfrm>
          <a:off x="8349949" y="1697967"/>
          <a:ext cx="3600000" cy="25200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Grafik 8">
            <a:extLst>
              <a:ext uri="{FF2B5EF4-FFF2-40B4-BE49-F238E27FC236}">
                <a16:creationId xmlns:a16="http://schemas.microsoft.com/office/drawing/2014/main" id="{EF04848B-120C-EBF5-FD16-407A3DB03510}"/>
              </a:ext>
            </a:extLst>
          </p:cNvPr>
          <p:cNvGraphicFramePr>
            <a:graphicFrameLocks/>
          </p:cNvGraphicFramePr>
          <p:nvPr>
            <p:extLst>
              <p:ext uri="{D42A27DB-BD31-4B8C-83A1-F6EECF244321}">
                <p14:modId xmlns:p14="http://schemas.microsoft.com/office/powerpoint/2010/main" val="3701444125"/>
              </p:ext>
            </p:extLst>
          </p:nvPr>
        </p:nvGraphicFramePr>
        <p:xfrm>
          <a:off x="4296000" y="1697967"/>
          <a:ext cx="3600000" cy="25200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 name="Tablo 1">
            <a:extLst>
              <a:ext uri="{FF2B5EF4-FFF2-40B4-BE49-F238E27FC236}">
                <a16:creationId xmlns:a16="http://schemas.microsoft.com/office/drawing/2014/main" id="{A8C3E278-0568-AFFC-312D-6A3837C30D9E}"/>
              </a:ext>
            </a:extLst>
          </p:cNvPr>
          <p:cNvGraphicFramePr>
            <a:graphicFrameLocks noGrp="1"/>
          </p:cNvGraphicFramePr>
          <p:nvPr>
            <p:extLst>
              <p:ext uri="{D42A27DB-BD31-4B8C-83A1-F6EECF244321}">
                <p14:modId xmlns:p14="http://schemas.microsoft.com/office/powerpoint/2010/main" val="1878073625"/>
              </p:ext>
            </p:extLst>
          </p:nvPr>
        </p:nvGraphicFramePr>
        <p:xfrm>
          <a:off x="260631" y="4793475"/>
          <a:ext cx="3562840" cy="1463040"/>
        </p:xfrm>
        <a:graphic>
          <a:graphicData uri="http://schemas.openxmlformats.org/drawingml/2006/table">
            <a:tbl>
              <a:tblPr firstRow="1" bandRow="1">
                <a:tableStyleId>{5C22544A-7EE6-4342-B048-85BDC9FD1C3A}</a:tableStyleId>
              </a:tblPr>
              <a:tblGrid>
                <a:gridCol w="866313">
                  <a:extLst>
                    <a:ext uri="{9D8B030D-6E8A-4147-A177-3AD203B41FA5}">
                      <a16:colId xmlns:a16="http://schemas.microsoft.com/office/drawing/2014/main" val="364039004"/>
                    </a:ext>
                  </a:extLst>
                </a:gridCol>
                <a:gridCol w="857567">
                  <a:extLst>
                    <a:ext uri="{9D8B030D-6E8A-4147-A177-3AD203B41FA5}">
                      <a16:colId xmlns:a16="http://schemas.microsoft.com/office/drawing/2014/main" val="3017227037"/>
                    </a:ext>
                  </a:extLst>
                </a:gridCol>
                <a:gridCol w="873443">
                  <a:extLst>
                    <a:ext uri="{9D8B030D-6E8A-4147-A177-3AD203B41FA5}">
                      <a16:colId xmlns:a16="http://schemas.microsoft.com/office/drawing/2014/main" val="1509515340"/>
                    </a:ext>
                  </a:extLst>
                </a:gridCol>
                <a:gridCol w="965517">
                  <a:extLst>
                    <a:ext uri="{9D8B030D-6E8A-4147-A177-3AD203B41FA5}">
                      <a16:colId xmlns:a16="http://schemas.microsoft.com/office/drawing/2014/main" val="1165335999"/>
                    </a:ext>
                  </a:extLst>
                </a:gridCol>
              </a:tblGrid>
              <a:tr h="203188">
                <a:tc>
                  <a:txBody>
                    <a:bodyPr/>
                    <a:lstStyle/>
                    <a:p>
                      <a:pPr algn="ctr"/>
                      <a:endParaRPr lang="tr-TR" sz="1200" dirty="0">
                        <a:latin typeface="Times New Roman" panose="02020603050405020304" pitchFamily="18" charset="0"/>
                        <a:cs typeface="Times New Roman" panose="02020603050405020304" pitchFamily="18" charset="0"/>
                      </a:endParaRPr>
                    </a:p>
                  </a:txBody>
                  <a:tcPr anchor="ctr"/>
                </a:tc>
                <a:tc>
                  <a:txBody>
                    <a:bodyPr/>
                    <a:lstStyle/>
                    <a:p>
                      <a:pPr algn="ctr"/>
                      <a:r>
                        <a:rPr lang="tr-TR" sz="1200" dirty="0">
                          <a:latin typeface="Times New Roman" panose="02020603050405020304" pitchFamily="18" charset="0"/>
                          <a:cs typeface="Times New Roman" panose="02020603050405020304" pitchFamily="18" charset="0"/>
                        </a:rPr>
                        <a:t>Ortalama</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Minimum</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Maksimum</a:t>
                      </a:r>
                    </a:p>
                  </a:txBody>
                  <a:tcPr anchor="ctr"/>
                </a:tc>
                <a:extLst>
                  <a:ext uri="{0D108BD9-81ED-4DB2-BD59-A6C34878D82A}">
                    <a16:rowId xmlns:a16="http://schemas.microsoft.com/office/drawing/2014/main" val="4186083035"/>
                  </a:ext>
                </a:extLst>
              </a:tr>
              <a:tr h="204309">
                <a:tc>
                  <a:txBody>
                    <a:bodyPr/>
                    <a:lstStyle/>
                    <a:p>
                      <a:pPr algn="ctr"/>
                      <a:r>
                        <a:rPr lang="tr-TR" sz="1200" dirty="0">
                          <a:latin typeface="Times New Roman" panose="02020603050405020304" pitchFamily="18" charset="0"/>
                          <a:cs typeface="Times New Roman" panose="02020603050405020304" pitchFamily="18" charset="0"/>
                        </a:rPr>
                        <a:t>Orijinal</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0,678431031</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0,488083335</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1,124708965</a:t>
                      </a:r>
                    </a:p>
                  </a:txBody>
                  <a:tcPr marL="7620" marR="7620" marT="7620" marB="0" anchor="ctr"/>
                </a:tc>
                <a:extLst>
                  <a:ext uri="{0D108BD9-81ED-4DB2-BD59-A6C34878D82A}">
                    <a16:rowId xmlns:a16="http://schemas.microsoft.com/office/drawing/2014/main" val="3631501210"/>
                  </a:ext>
                </a:extLst>
              </a:tr>
              <a:tr h="338647">
                <a:tc>
                  <a:txBody>
                    <a:bodyPr/>
                    <a:lstStyle/>
                    <a:p>
                      <a:pPr algn="ctr"/>
                      <a:r>
                        <a:rPr lang="tr-TR" sz="1200" dirty="0">
                          <a:latin typeface="Times New Roman" panose="02020603050405020304" pitchFamily="18" charset="0"/>
                          <a:cs typeface="Times New Roman" panose="02020603050405020304" pitchFamily="18" charset="0"/>
                        </a:rPr>
                        <a:t>Optimize Edilmiş</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0,373502938</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0,280613626</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1,013111562</a:t>
                      </a:r>
                    </a:p>
                  </a:txBody>
                  <a:tcPr marL="7620" marR="7620" marT="7620" marB="0" anchor="ctr"/>
                </a:tc>
                <a:extLst>
                  <a:ext uri="{0D108BD9-81ED-4DB2-BD59-A6C34878D82A}">
                    <a16:rowId xmlns:a16="http://schemas.microsoft.com/office/drawing/2014/main" val="4067455236"/>
                  </a:ext>
                </a:extLst>
              </a:tr>
              <a:tr h="338647">
                <a:tc>
                  <a:txBody>
                    <a:bodyPr/>
                    <a:lstStyle/>
                    <a:p>
                      <a:pPr algn="ctr"/>
                      <a:r>
                        <a:rPr lang="tr-TR" sz="1200" dirty="0">
                          <a:latin typeface="Times New Roman" panose="02020603050405020304" pitchFamily="18" charset="0"/>
                          <a:cs typeface="Times New Roman" panose="02020603050405020304" pitchFamily="18" charset="0"/>
                        </a:rPr>
                        <a:t>Yüzdesel Değişim</a:t>
                      </a:r>
                    </a:p>
                  </a:txBody>
                  <a:tcPr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-44,94%</a:t>
                      </a:r>
                    </a:p>
                  </a:txBody>
                  <a:tcPr marL="7620" marR="7620" marT="7620" marB="0"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-42,50%</a:t>
                      </a:r>
                    </a:p>
                  </a:txBody>
                  <a:tcPr marL="7620" marR="7620" marT="7620" marB="0"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-9,92%</a:t>
                      </a:r>
                    </a:p>
                  </a:txBody>
                  <a:tcPr marL="7620" marR="7620" marT="7620" marB="0" anchor="ctr"/>
                </a:tc>
                <a:extLst>
                  <a:ext uri="{0D108BD9-81ED-4DB2-BD59-A6C34878D82A}">
                    <a16:rowId xmlns:a16="http://schemas.microsoft.com/office/drawing/2014/main" val="4271748515"/>
                  </a:ext>
                </a:extLst>
              </a:tr>
            </a:tbl>
          </a:graphicData>
        </a:graphic>
      </p:graphicFrame>
      <p:graphicFrame>
        <p:nvGraphicFramePr>
          <p:cNvPr id="3" name="Tablo 2">
            <a:extLst>
              <a:ext uri="{FF2B5EF4-FFF2-40B4-BE49-F238E27FC236}">
                <a16:creationId xmlns:a16="http://schemas.microsoft.com/office/drawing/2014/main" id="{48655740-CA7E-6A03-E8F9-40891BDCBBBC}"/>
              </a:ext>
            </a:extLst>
          </p:cNvPr>
          <p:cNvGraphicFramePr>
            <a:graphicFrameLocks noGrp="1"/>
          </p:cNvGraphicFramePr>
          <p:nvPr>
            <p:extLst>
              <p:ext uri="{D42A27DB-BD31-4B8C-83A1-F6EECF244321}">
                <p14:modId xmlns:p14="http://schemas.microsoft.com/office/powerpoint/2010/main" val="953542302"/>
              </p:ext>
            </p:extLst>
          </p:nvPr>
        </p:nvGraphicFramePr>
        <p:xfrm>
          <a:off x="4314580" y="4793475"/>
          <a:ext cx="3562840" cy="1463040"/>
        </p:xfrm>
        <a:graphic>
          <a:graphicData uri="http://schemas.openxmlformats.org/drawingml/2006/table">
            <a:tbl>
              <a:tblPr firstRow="1" bandRow="1">
                <a:tableStyleId>{5C22544A-7EE6-4342-B048-85BDC9FD1C3A}</a:tableStyleId>
              </a:tblPr>
              <a:tblGrid>
                <a:gridCol w="866313">
                  <a:extLst>
                    <a:ext uri="{9D8B030D-6E8A-4147-A177-3AD203B41FA5}">
                      <a16:colId xmlns:a16="http://schemas.microsoft.com/office/drawing/2014/main" val="364039004"/>
                    </a:ext>
                  </a:extLst>
                </a:gridCol>
                <a:gridCol w="857567">
                  <a:extLst>
                    <a:ext uri="{9D8B030D-6E8A-4147-A177-3AD203B41FA5}">
                      <a16:colId xmlns:a16="http://schemas.microsoft.com/office/drawing/2014/main" val="3017227037"/>
                    </a:ext>
                  </a:extLst>
                </a:gridCol>
                <a:gridCol w="873443">
                  <a:extLst>
                    <a:ext uri="{9D8B030D-6E8A-4147-A177-3AD203B41FA5}">
                      <a16:colId xmlns:a16="http://schemas.microsoft.com/office/drawing/2014/main" val="1509515340"/>
                    </a:ext>
                  </a:extLst>
                </a:gridCol>
                <a:gridCol w="965517">
                  <a:extLst>
                    <a:ext uri="{9D8B030D-6E8A-4147-A177-3AD203B41FA5}">
                      <a16:colId xmlns:a16="http://schemas.microsoft.com/office/drawing/2014/main" val="1165335999"/>
                    </a:ext>
                  </a:extLst>
                </a:gridCol>
              </a:tblGrid>
              <a:tr h="203188">
                <a:tc>
                  <a:txBody>
                    <a:bodyPr/>
                    <a:lstStyle/>
                    <a:p>
                      <a:pPr algn="ctr"/>
                      <a:endParaRPr lang="tr-TR" sz="1200">
                        <a:latin typeface="Times New Roman" panose="02020603050405020304" pitchFamily="18" charset="0"/>
                        <a:cs typeface="Times New Roman" panose="02020603050405020304" pitchFamily="18" charset="0"/>
                      </a:endParaRPr>
                    </a:p>
                  </a:txBody>
                  <a:tcPr anchor="ctr"/>
                </a:tc>
                <a:tc>
                  <a:txBody>
                    <a:bodyPr/>
                    <a:lstStyle/>
                    <a:p>
                      <a:pPr algn="ctr"/>
                      <a:r>
                        <a:rPr lang="tr-TR" sz="1200" dirty="0">
                          <a:latin typeface="Times New Roman" panose="02020603050405020304" pitchFamily="18" charset="0"/>
                          <a:cs typeface="Times New Roman" panose="02020603050405020304" pitchFamily="18" charset="0"/>
                        </a:rPr>
                        <a:t>Ortalama</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Minimum</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Maksimum</a:t>
                      </a:r>
                    </a:p>
                  </a:txBody>
                  <a:tcPr anchor="ctr"/>
                </a:tc>
                <a:extLst>
                  <a:ext uri="{0D108BD9-81ED-4DB2-BD59-A6C34878D82A}">
                    <a16:rowId xmlns:a16="http://schemas.microsoft.com/office/drawing/2014/main" val="4186083035"/>
                  </a:ext>
                </a:extLst>
              </a:tr>
              <a:tr h="204309">
                <a:tc>
                  <a:txBody>
                    <a:bodyPr/>
                    <a:lstStyle/>
                    <a:p>
                      <a:pPr algn="ctr"/>
                      <a:r>
                        <a:rPr lang="tr-TR" sz="1200" dirty="0">
                          <a:latin typeface="Times New Roman" panose="02020603050405020304" pitchFamily="18" charset="0"/>
                          <a:cs typeface="Times New Roman" panose="02020603050405020304" pitchFamily="18" charset="0"/>
                        </a:rPr>
                        <a:t>Orijinal</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0,82838</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0,69</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0,885</a:t>
                      </a:r>
                    </a:p>
                  </a:txBody>
                  <a:tcPr marL="7620" marR="7620" marT="7620" marB="0" anchor="ctr"/>
                </a:tc>
                <a:extLst>
                  <a:ext uri="{0D108BD9-81ED-4DB2-BD59-A6C34878D82A}">
                    <a16:rowId xmlns:a16="http://schemas.microsoft.com/office/drawing/2014/main" val="3631501210"/>
                  </a:ext>
                </a:extLst>
              </a:tr>
              <a:tr h="338647">
                <a:tc>
                  <a:txBody>
                    <a:bodyPr/>
                    <a:lstStyle/>
                    <a:p>
                      <a:pPr algn="ctr"/>
                      <a:r>
                        <a:rPr lang="tr-TR" sz="1200" dirty="0">
                          <a:latin typeface="Times New Roman" panose="02020603050405020304" pitchFamily="18" charset="0"/>
                          <a:cs typeface="Times New Roman" panose="02020603050405020304" pitchFamily="18" charset="0"/>
                        </a:rPr>
                        <a:t>Optimize Edilmiş</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0,87125</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0,7275</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0,905</a:t>
                      </a:r>
                    </a:p>
                  </a:txBody>
                  <a:tcPr marL="7620" marR="7620" marT="7620" marB="0" anchor="ctr"/>
                </a:tc>
                <a:extLst>
                  <a:ext uri="{0D108BD9-81ED-4DB2-BD59-A6C34878D82A}">
                    <a16:rowId xmlns:a16="http://schemas.microsoft.com/office/drawing/2014/main" val="4067455236"/>
                  </a:ext>
                </a:extLst>
              </a:tr>
              <a:tr h="33864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dirty="0">
                          <a:latin typeface="Times New Roman" panose="02020603050405020304" pitchFamily="18" charset="0"/>
                          <a:cs typeface="Times New Roman" panose="02020603050405020304" pitchFamily="18" charset="0"/>
                        </a:rPr>
                        <a:t>Yüzdesel Değişim</a:t>
                      </a:r>
                    </a:p>
                  </a:txBody>
                  <a:tcPr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5,17%</a:t>
                      </a:r>
                    </a:p>
                  </a:txBody>
                  <a:tcPr marL="7620" marR="7620" marT="7620" marB="0"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5,43%</a:t>
                      </a:r>
                    </a:p>
                  </a:txBody>
                  <a:tcPr marL="7620" marR="7620" marT="7620" marB="0"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2,25%</a:t>
                      </a:r>
                    </a:p>
                  </a:txBody>
                  <a:tcPr marL="7620" marR="7620" marT="7620" marB="0" anchor="ctr"/>
                </a:tc>
                <a:extLst>
                  <a:ext uri="{0D108BD9-81ED-4DB2-BD59-A6C34878D82A}">
                    <a16:rowId xmlns:a16="http://schemas.microsoft.com/office/drawing/2014/main" val="3102129257"/>
                  </a:ext>
                </a:extLst>
              </a:tr>
            </a:tbl>
          </a:graphicData>
        </a:graphic>
      </p:graphicFrame>
      <p:graphicFrame>
        <p:nvGraphicFramePr>
          <p:cNvPr id="7" name="Tablo 6">
            <a:extLst>
              <a:ext uri="{FF2B5EF4-FFF2-40B4-BE49-F238E27FC236}">
                <a16:creationId xmlns:a16="http://schemas.microsoft.com/office/drawing/2014/main" id="{1344420C-289A-B5CB-D50E-9C1F2F2BC929}"/>
              </a:ext>
            </a:extLst>
          </p:cNvPr>
          <p:cNvGraphicFramePr>
            <a:graphicFrameLocks noGrp="1"/>
          </p:cNvGraphicFramePr>
          <p:nvPr>
            <p:extLst>
              <p:ext uri="{D42A27DB-BD31-4B8C-83A1-F6EECF244321}">
                <p14:modId xmlns:p14="http://schemas.microsoft.com/office/powerpoint/2010/main" val="151505940"/>
              </p:ext>
            </p:extLst>
          </p:nvPr>
        </p:nvGraphicFramePr>
        <p:xfrm>
          <a:off x="8368529" y="4793475"/>
          <a:ext cx="3562840" cy="1463040"/>
        </p:xfrm>
        <a:graphic>
          <a:graphicData uri="http://schemas.openxmlformats.org/drawingml/2006/table">
            <a:tbl>
              <a:tblPr firstRow="1" bandRow="1">
                <a:tableStyleId>{5C22544A-7EE6-4342-B048-85BDC9FD1C3A}</a:tableStyleId>
              </a:tblPr>
              <a:tblGrid>
                <a:gridCol w="866313">
                  <a:extLst>
                    <a:ext uri="{9D8B030D-6E8A-4147-A177-3AD203B41FA5}">
                      <a16:colId xmlns:a16="http://schemas.microsoft.com/office/drawing/2014/main" val="364039004"/>
                    </a:ext>
                  </a:extLst>
                </a:gridCol>
                <a:gridCol w="857567">
                  <a:extLst>
                    <a:ext uri="{9D8B030D-6E8A-4147-A177-3AD203B41FA5}">
                      <a16:colId xmlns:a16="http://schemas.microsoft.com/office/drawing/2014/main" val="3017227037"/>
                    </a:ext>
                  </a:extLst>
                </a:gridCol>
                <a:gridCol w="873443">
                  <a:extLst>
                    <a:ext uri="{9D8B030D-6E8A-4147-A177-3AD203B41FA5}">
                      <a16:colId xmlns:a16="http://schemas.microsoft.com/office/drawing/2014/main" val="1509515340"/>
                    </a:ext>
                  </a:extLst>
                </a:gridCol>
                <a:gridCol w="965517">
                  <a:extLst>
                    <a:ext uri="{9D8B030D-6E8A-4147-A177-3AD203B41FA5}">
                      <a16:colId xmlns:a16="http://schemas.microsoft.com/office/drawing/2014/main" val="1165335999"/>
                    </a:ext>
                  </a:extLst>
                </a:gridCol>
              </a:tblGrid>
              <a:tr h="203188">
                <a:tc>
                  <a:txBody>
                    <a:bodyPr/>
                    <a:lstStyle/>
                    <a:p>
                      <a:pPr algn="ctr"/>
                      <a:endParaRPr lang="tr-TR" sz="1200">
                        <a:latin typeface="Times New Roman" panose="02020603050405020304" pitchFamily="18" charset="0"/>
                        <a:cs typeface="Times New Roman" panose="02020603050405020304" pitchFamily="18" charset="0"/>
                      </a:endParaRPr>
                    </a:p>
                  </a:txBody>
                  <a:tcPr anchor="ctr"/>
                </a:tc>
                <a:tc>
                  <a:txBody>
                    <a:bodyPr/>
                    <a:lstStyle/>
                    <a:p>
                      <a:pPr algn="ctr"/>
                      <a:r>
                        <a:rPr lang="tr-TR" sz="1200" dirty="0">
                          <a:latin typeface="Times New Roman" panose="02020603050405020304" pitchFamily="18" charset="0"/>
                          <a:cs typeface="Times New Roman" panose="02020603050405020304" pitchFamily="18" charset="0"/>
                        </a:rPr>
                        <a:t>Ortalama</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Minimum</a:t>
                      </a:r>
                    </a:p>
                  </a:txBody>
                  <a:tcPr anchor="ctr"/>
                </a:tc>
                <a:tc>
                  <a:txBody>
                    <a:bodyPr/>
                    <a:lstStyle/>
                    <a:p>
                      <a:pPr algn="ctr"/>
                      <a:r>
                        <a:rPr lang="tr-TR" sz="1200" dirty="0">
                          <a:latin typeface="Times New Roman" panose="02020603050405020304" pitchFamily="18" charset="0"/>
                          <a:cs typeface="Times New Roman" panose="02020603050405020304" pitchFamily="18" charset="0"/>
                        </a:rPr>
                        <a:t>Maksimum</a:t>
                      </a:r>
                    </a:p>
                  </a:txBody>
                  <a:tcPr anchor="ctr"/>
                </a:tc>
                <a:extLst>
                  <a:ext uri="{0D108BD9-81ED-4DB2-BD59-A6C34878D82A}">
                    <a16:rowId xmlns:a16="http://schemas.microsoft.com/office/drawing/2014/main" val="4186083035"/>
                  </a:ext>
                </a:extLst>
              </a:tr>
              <a:tr h="204309">
                <a:tc>
                  <a:txBody>
                    <a:bodyPr/>
                    <a:lstStyle/>
                    <a:p>
                      <a:pPr algn="ctr"/>
                      <a:r>
                        <a:rPr lang="tr-TR" sz="1200" dirty="0">
                          <a:latin typeface="Times New Roman" panose="02020603050405020304" pitchFamily="18" charset="0"/>
                          <a:cs typeface="Times New Roman" panose="02020603050405020304" pitchFamily="18" charset="0"/>
                        </a:rPr>
                        <a:t>Orijinal</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0,792035596</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0,644625248</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0,857429778</a:t>
                      </a:r>
                    </a:p>
                  </a:txBody>
                  <a:tcPr marL="7620" marR="7620" marT="7620" marB="0" anchor="ctr"/>
                </a:tc>
                <a:extLst>
                  <a:ext uri="{0D108BD9-81ED-4DB2-BD59-A6C34878D82A}">
                    <a16:rowId xmlns:a16="http://schemas.microsoft.com/office/drawing/2014/main" val="3631501210"/>
                  </a:ext>
                </a:extLst>
              </a:tr>
              <a:tr h="338647">
                <a:tc>
                  <a:txBody>
                    <a:bodyPr/>
                    <a:lstStyle/>
                    <a:p>
                      <a:pPr algn="ctr"/>
                      <a:r>
                        <a:rPr lang="tr-TR" sz="1200" dirty="0">
                          <a:latin typeface="Times New Roman" panose="02020603050405020304" pitchFamily="18" charset="0"/>
                          <a:cs typeface="Times New Roman" panose="02020603050405020304" pitchFamily="18" charset="0"/>
                        </a:rPr>
                        <a:t>Optimize Edilmiş</a:t>
                      </a:r>
                    </a:p>
                  </a:txBody>
                  <a:tcPr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0,839396782</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0,660138727</a:t>
                      </a:r>
                    </a:p>
                  </a:txBody>
                  <a:tcPr marL="7620" marR="7620" marT="7620" marB="0" anchor="ctr"/>
                </a:tc>
                <a:tc>
                  <a:txBody>
                    <a:bodyPr/>
                    <a:lstStyle/>
                    <a:p>
                      <a:pPr algn="ctr" fontAlgn="b"/>
                      <a:r>
                        <a:rPr lang="tr-TR" sz="1200" b="0" i="0" u="none" strike="noStrike" dirty="0">
                          <a:solidFill>
                            <a:srgbClr val="000000"/>
                          </a:solidFill>
                          <a:effectLst/>
                          <a:latin typeface="Times New Roman" panose="02020603050405020304" pitchFamily="18" charset="0"/>
                          <a:cs typeface="Times New Roman" panose="02020603050405020304" pitchFamily="18" charset="0"/>
                        </a:rPr>
                        <a:t>0,881628906</a:t>
                      </a:r>
                    </a:p>
                  </a:txBody>
                  <a:tcPr marL="7620" marR="7620" marT="7620" marB="0" anchor="ctr"/>
                </a:tc>
                <a:extLst>
                  <a:ext uri="{0D108BD9-81ED-4DB2-BD59-A6C34878D82A}">
                    <a16:rowId xmlns:a16="http://schemas.microsoft.com/office/drawing/2014/main" val="4067455236"/>
                  </a:ext>
                </a:extLst>
              </a:tr>
              <a:tr h="33864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tr-TR" sz="1200" dirty="0">
                          <a:latin typeface="Times New Roman" panose="02020603050405020304" pitchFamily="18" charset="0"/>
                          <a:cs typeface="Times New Roman" panose="02020603050405020304" pitchFamily="18" charset="0"/>
                        </a:rPr>
                        <a:t>Yüzdesel Değişim</a:t>
                      </a:r>
                    </a:p>
                  </a:txBody>
                  <a:tcPr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5,97%</a:t>
                      </a:r>
                    </a:p>
                  </a:txBody>
                  <a:tcPr marL="7620" marR="7620" marT="7620" marB="0"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2,40%</a:t>
                      </a:r>
                    </a:p>
                  </a:txBody>
                  <a:tcPr marL="7620" marR="7620" marT="7620" marB="0" anchor="ctr"/>
                </a:tc>
                <a:tc>
                  <a:txBody>
                    <a:bodyPr/>
                    <a:lstStyle/>
                    <a:p>
                      <a:pPr algn="ctr" fontAlgn="b"/>
                      <a:r>
                        <a:rPr lang="tr-TR" sz="1200" b="0" i="0" u="none" strike="noStrike" dirty="0">
                          <a:solidFill>
                            <a:schemeClr val="accent6"/>
                          </a:solidFill>
                          <a:effectLst/>
                          <a:latin typeface="Times New Roman" panose="02020603050405020304" pitchFamily="18" charset="0"/>
                          <a:cs typeface="Times New Roman" panose="02020603050405020304" pitchFamily="18" charset="0"/>
                        </a:rPr>
                        <a:t>2,82%</a:t>
                      </a:r>
                    </a:p>
                  </a:txBody>
                  <a:tcPr marL="7620" marR="7620" marT="7620" marB="0" anchor="ctr"/>
                </a:tc>
                <a:extLst>
                  <a:ext uri="{0D108BD9-81ED-4DB2-BD59-A6C34878D82A}">
                    <a16:rowId xmlns:a16="http://schemas.microsoft.com/office/drawing/2014/main" val="4245010527"/>
                  </a:ext>
                </a:extLst>
              </a:tr>
            </a:tbl>
          </a:graphicData>
        </a:graphic>
      </p:graphicFrame>
      <p:pic>
        <p:nvPicPr>
          <p:cNvPr id="10" name="Picture 2">
            <a:extLst>
              <a:ext uri="{FF2B5EF4-FFF2-40B4-BE49-F238E27FC236}">
                <a16:creationId xmlns:a16="http://schemas.microsoft.com/office/drawing/2014/main" id="{E581A688-419D-AA69-07CE-47808DEC50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08953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left)">
                                      <p:cBhvr>
                                        <p:cTn id="12" dur="500"/>
                                        <p:tgtEl>
                                          <p:spTgt spid="6">
                                            <p:graphicEl>
                                              <a:chart seriesIdx="-3" categoryIdx="-3" bldStep="gridLegend"/>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6">
                                            <p:graphicEl>
                                              <a:chart seriesIdx="0" categoryIdx="-4" bldStep="series"/>
                                            </p:graphicEl>
                                          </p:spTgt>
                                        </p:tgtEl>
                                        <p:attrNameLst>
                                          <p:attrName>style.visibility</p:attrName>
                                        </p:attrNameLst>
                                      </p:cBhvr>
                                      <p:to>
                                        <p:strVal val="visible"/>
                                      </p:to>
                                    </p:set>
                                    <p:animEffect transition="in" filter="wipe(left)">
                                      <p:cBhvr>
                                        <p:cTn id="17" dur="500"/>
                                        <p:tgtEl>
                                          <p:spTgt spid="6">
                                            <p:graphicEl>
                                              <a:chart seriesIdx="0"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graphicEl>
                                              <a:chart seriesIdx="1" categoryIdx="-4" bldStep="series"/>
                                            </p:graphicEl>
                                          </p:spTgt>
                                        </p:tgtEl>
                                        <p:attrNameLst>
                                          <p:attrName>style.visibility</p:attrName>
                                        </p:attrNameLst>
                                      </p:cBhvr>
                                      <p:to>
                                        <p:strVal val="visible"/>
                                      </p:to>
                                    </p:set>
                                    <p:animEffect transition="in" filter="wipe(left)">
                                      <p:cBhvr>
                                        <p:cTn id="22" dur="500"/>
                                        <p:tgtEl>
                                          <p:spTgt spid="6">
                                            <p:graphicEl>
                                              <a:chart seriesIdx="1" categoryIdx="-4" bldStep="series"/>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9">
                                            <p:graphicEl>
                                              <a:chart seriesIdx="-3" categoryIdx="-3" bldStep="gridLegend"/>
                                            </p:graphicEl>
                                          </p:spTgt>
                                        </p:tgtEl>
                                        <p:attrNameLst>
                                          <p:attrName>style.visibility</p:attrName>
                                        </p:attrNameLst>
                                      </p:cBhvr>
                                      <p:to>
                                        <p:strVal val="visible"/>
                                      </p:to>
                                    </p:set>
                                    <p:animEffect transition="in" filter="wipe(left)">
                                      <p:cBhvr>
                                        <p:cTn id="27" dur="500"/>
                                        <p:tgtEl>
                                          <p:spTgt spid="9">
                                            <p:graphicEl>
                                              <a:chart seriesIdx="-3" categoryIdx="-3" bldStep="gridLegend"/>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9">
                                            <p:graphicEl>
                                              <a:chart seriesIdx="0" categoryIdx="-4" bldStep="series"/>
                                            </p:graphicEl>
                                          </p:spTgt>
                                        </p:tgtEl>
                                        <p:attrNameLst>
                                          <p:attrName>style.visibility</p:attrName>
                                        </p:attrNameLst>
                                      </p:cBhvr>
                                      <p:to>
                                        <p:strVal val="visible"/>
                                      </p:to>
                                    </p:set>
                                    <p:animEffect transition="in" filter="wipe(left)">
                                      <p:cBhvr>
                                        <p:cTn id="32" dur="500"/>
                                        <p:tgtEl>
                                          <p:spTgt spid="9">
                                            <p:graphicEl>
                                              <a:chart seriesIdx="0" categoryIdx="-4" bldStep="series"/>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9">
                                            <p:graphicEl>
                                              <a:chart seriesIdx="1" categoryIdx="-4" bldStep="series"/>
                                            </p:graphicEl>
                                          </p:spTgt>
                                        </p:tgtEl>
                                        <p:attrNameLst>
                                          <p:attrName>style.visibility</p:attrName>
                                        </p:attrNameLst>
                                      </p:cBhvr>
                                      <p:to>
                                        <p:strVal val="visible"/>
                                      </p:to>
                                    </p:set>
                                    <p:animEffect transition="in" filter="wipe(left)">
                                      <p:cBhvr>
                                        <p:cTn id="37" dur="500"/>
                                        <p:tgtEl>
                                          <p:spTgt spid="9">
                                            <p:graphicEl>
                                              <a:chart seriesIdx="1" categoryIdx="-4" bldStep="series"/>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8">
                                            <p:graphicEl>
                                              <a:chart seriesIdx="-3" categoryIdx="-3" bldStep="gridLegend"/>
                                            </p:graphicEl>
                                          </p:spTgt>
                                        </p:tgtEl>
                                        <p:attrNameLst>
                                          <p:attrName>style.visibility</p:attrName>
                                        </p:attrNameLst>
                                      </p:cBhvr>
                                      <p:to>
                                        <p:strVal val="visible"/>
                                      </p:to>
                                    </p:set>
                                    <p:animEffect transition="in" filter="wipe(left)">
                                      <p:cBhvr>
                                        <p:cTn id="42" dur="500"/>
                                        <p:tgtEl>
                                          <p:spTgt spid="8">
                                            <p:graphicEl>
                                              <a:chart seriesIdx="-3" categoryIdx="-3" bldStep="gridLegend"/>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8">
                                            <p:graphicEl>
                                              <a:chart seriesIdx="0" categoryIdx="-4" bldStep="series"/>
                                            </p:graphicEl>
                                          </p:spTgt>
                                        </p:tgtEl>
                                        <p:attrNameLst>
                                          <p:attrName>style.visibility</p:attrName>
                                        </p:attrNameLst>
                                      </p:cBhvr>
                                      <p:to>
                                        <p:strVal val="visible"/>
                                      </p:to>
                                    </p:set>
                                    <p:animEffect transition="in" filter="wipe(left)">
                                      <p:cBhvr>
                                        <p:cTn id="47" dur="500"/>
                                        <p:tgtEl>
                                          <p:spTgt spid="8">
                                            <p:graphicEl>
                                              <a:chart seriesIdx="0" categoryIdx="-4" bldStep="series"/>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8">
                                            <p:graphicEl>
                                              <a:chart seriesIdx="1" categoryIdx="-4" bldStep="series"/>
                                            </p:graphicEl>
                                          </p:spTgt>
                                        </p:tgtEl>
                                        <p:attrNameLst>
                                          <p:attrName>style.visibility</p:attrName>
                                        </p:attrNameLst>
                                      </p:cBhvr>
                                      <p:to>
                                        <p:strVal val="visible"/>
                                      </p:to>
                                    </p:set>
                                    <p:animEffect transition="in" filter="wipe(left)">
                                      <p:cBhvr>
                                        <p:cTn id="52" dur="500"/>
                                        <p:tgtEl>
                                          <p:spTgt spid="8">
                                            <p:graphicEl>
                                              <a:chart seriesIdx="1" categoryIdx="-4" bldStep="series"/>
                                            </p:graphicEl>
                                          </p:spTgt>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2"/>
                                        </p:tgtEl>
                                        <p:attrNameLst>
                                          <p:attrName>style.visibility</p:attrName>
                                        </p:attrNameLst>
                                      </p:cBhvr>
                                      <p:to>
                                        <p:strVal val="visible"/>
                                      </p:to>
                                    </p:set>
                                    <p:animEffect transition="in" filter="wipe(left)">
                                      <p:cBhvr>
                                        <p:cTn id="57" dur="500"/>
                                        <p:tgtEl>
                                          <p:spTgt spid="2"/>
                                        </p:tgtEl>
                                      </p:cBhvr>
                                    </p:animEffect>
                                  </p:childTnLst>
                                </p:cTn>
                              </p:par>
                              <p:par>
                                <p:cTn id="58" presetID="22" presetClass="entr" presetSubtype="8" fill="hold" nodeType="withEffect">
                                  <p:stCondLst>
                                    <p:cond delay="0"/>
                                  </p:stCondLst>
                                  <p:childTnLst>
                                    <p:set>
                                      <p:cBhvr>
                                        <p:cTn id="59" dur="1" fill="hold">
                                          <p:stCondLst>
                                            <p:cond delay="0"/>
                                          </p:stCondLst>
                                        </p:cTn>
                                        <p:tgtEl>
                                          <p:spTgt spid="3"/>
                                        </p:tgtEl>
                                        <p:attrNameLst>
                                          <p:attrName>style.visibility</p:attrName>
                                        </p:attrNameLst>
                                      </p:cBhvr>
                                      <p:to>
                                        <p:strVal val="visible"/>
                                      </p:to>
                                    </p:set>
                                    <p:animEffect transition="in" filter="wipe(left)">
                                      <p:cBhvr>
                                        <p:cTn id="60" dur="500"/>
                                        <p:tgtEl>
                                          <p:spTgt spid="3"/>
                                        </p:tgtEl>
                                      </p:cBhvr>
                                    </p:animEffect>
                                  </p:childTnLst>
                                </p:cTn>
                              </p:par>
                              <p:par>
                                <p:cTn id="61" presetID="22" presetClass="entr" presetSubtype="8" fill="hold" nodeType="withEffect">
                                  <p:stCondLst>
                                    <p:cond delay="0"/>
                                  </p:stCondLst>
                                  <p:childTnLst>
                                    <p:set>
                                      <p:cBhvr>
                                        <p:cTn id="62" dur="1" fill="hold">
                                          <p:stCondLst>
                                            <p:cond delay="0"/>
                                          </p:stCondLst>
                                        </p:cTn>
                                        <p:tgtEl>
                                          <p:spTgt spid="7"/>
                                        </p:tgtEl>
                                        <p:attrNameLst>
                                          <p:attrName>style.visibility</p:attrName>
                                        </p:attrNameLst>
                                      </p:cBhvr>
                                      <p:to>
                                        <p:strVal val="visible"/>
                                      </p:to>
                                    </p:set>
                                    <p:animEffect transition="in" filter="wipe(left)">
                                      <p:cBhvr>
                                        <p:cTn id="6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Graphic spid="6" grpId="0">
        <p:bldSub>
          <a:bldChart bld="series"/>
        </p:bldSub>
      </p:bldGraphic>
      <p:bldGraphic spid="8" grpId="0">
        <p:bldSub>
          <a:bldChart bld="series"/>
        </p:bldSub>
      </p:bldGraphic>
      <p:bldGraphic spid="9" grpId="0">
        <p:bldSub>
          <a:bldChart bld="series"/>
        </p:bldSub>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F9D9AE-E5D6-F3B1-DB1A-CF2F9CB060E2}"/>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35CC7CB3-3E51-325C-F84F-A8B30CD79F6E}"/>
              </a:ext>
            </a:extLst>
          </p:cNvPr>
          <p:cNvSpPr>
            <a:spLocks noGrp="1"/>
          </p:cNvSpPr>
          <p:nvPr>
            <p:ph type="ftr" sz="quarter" idx="11"/>
          </p:nvPr>
        </p:nvSpPr>
        <p:spPr/>
        <p:txBody>
          <a:bodyPr/>
          <a:lstStyle/>
          <a:p>
            <a:r>
              <a:rPr lang="tr-TR"/>
              <a:t>21-23 Şubat 2025, İzmir</a:t>
            </a:r>
          </a:p>
        </p:txBody>
      </p:sp>
      <p:sp>
        <p:nvSpPr>
          <p:cNvPr id="5" name="Metin kutusu 4">
            <a:extLst>
              <a:ext uri="{FF2B5EF4-FFF2-40B4-BE49-F238E27FC236}">
                <a16:creationId xmlns:a16="http://schemas.microsoft.com/office/drawing/2014/main" id="{8410C516-8665-3238-0AFC-094867D519E3}"/>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DENEYLER-SINIF AKTİVASYON HARİTA SONUÇLARI</a:t>
            </a:r>
            <a:endParaRPr lang="tr-TR" sz="2800" b="1" i="0" dirty="0">
              <a:effectLst/>
              <a:latin typeface="Orbitron" panose="02000000000000000000" pitchFamily="50" charset="0"/>
            </a:endParaRPr>
          </a:p>
        </p:txBody>
      </p:sp>
      <p:pic>
        <p:nvPicPr>
          <p:cNvPr id="7" name="Resim 6" descr="metin, ekran görüntüsü, sanat içeren bir resim&#10;&#10;Yapay zeka tarafından oluşturulan içerik yanlış olabilir.">
            <a:extLst>
              <a:ext uri="{FF2B5EF4-FFF2-40B4-BE49-F238E27FC236}">
                <a16:creationId xmlns:a16="http://schemas.microsoft.com/office/drawing/2014/main" id="{22175613-EC19-DBD9-9E47-C8A39FCFA666}"/>
              </a:ext>
            </a:extLst>
          </p:cNvPr>
          <p:cNvPicPr>
            <a:picLocks noChangeAspect="1"/>
          </p:cNvPicPr>
          <p:nvPr/>
        </p:nvPicPr>
        <p:blipFill>
          <a:blip r:embed="rId3">
            <a:extLst>
              <a:ext uri="{28A0092B-C50C-407E-A947-70E740481C1C}">
                <a14:useLocalDpi xmlns:a14="http://schemas.microsoft.com/office/drawing/2010/main" val="0"/>
              </a:ext>
            </a:extLst>
          </a:blip>
          <a:srcRect r="16406"/>
          <a:stretch/>
        </p:blipFill>
        <p:spPr>
          <a:xfrm>
            <a:off x="389251" y="1647973"/>
            <a:ext cx="11413498" cy="3562054"/>
          </a:xfrm>
          <a:prstGeom prst="rect">
            <a:avLst/>
          </a:prstGeom>
        </p:spPr>
      </p:pic>
      <p:pic>
        <p:nvPicPr>
          <p:cNvPr id="2" name="Picture 2">
            <a:extLst>
              <a:ext uri="{FF2B5EF4-FFF2-40B4-BE49-F238E27FC236}">
                <a16:creationId xmlns:a16="http://schemas.microsoft.com/office/drawing/2014/main" id="{D71221CF-4AE1-9058-FFC9-A16006670F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7664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22" presetClass="entr" presetSubtype="8"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9D25D5-A38A-3DED-285D-619318E286B8}"/>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D934CC78-DD02-01C7-412E-85233DD65821}"/>
              </a:ext>
            </a:extLst>
          </p:cNvPr>
          <p:cNvSpPr>
            <a:spLocks noGrp="1"/>
          </p:cNvSpPr>
          <p:nvPr>
            <p:ph type="ftr" sz="quarter" idx="11"/>
          </p:nvPr>
        </p:nvSpPr>
        <p:spPr/>
        <p:txBody>
          <a:bodyPr/>
          <a:lstStyle/>
          <a:p>
            <a:r>
              <a:rPr lang="tr-TR"/>
              <a:t>21-23 Şubat 2025, İzmir</a:t>
            </a:r>
          </a:p>
        </p:txBody>
      </p:sp>
      <p:sp>
        <p:nvSpPr>
          <p:cNvPr id="5" name="Metin kutusu 4">
            <a:extLst>
              <a:ext uri="{FF2B5EF4-FFF2-40B4-BE49-F238E27FC236}">
                <a16:creationId xmlns:a16="http://schemas.microsoft.com/office/drawing/2014/main" id="{2E1BC2EA-9E52-29CE-D3FF-BD58E6ECD3E6}"/>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DENEYLER-SINIF AKTİVASYON HARİTA SONUÇLARI</a:t>
            </a:r>
            <a:endParaRPr lang="tr-TR" sz="2800" b="1" i="0" dirty="0">
              <a:effectLst/>
              <a:latin typeface="Orbitron" panose="02000000000000000000" pitchFamily="50" charset="0"/>
            </a:endParaRPr>
          </a:p>
        </p:txBody>
      </p:sp>
      <p:pic>
        <p:nvPicPr>
          <p:cNvPr id="2" name="Picture 2">
            <a:extLst>
              <a:ext uri="{FF2B5EF4-FFF2-40B4-BE49-F238E27FC236}">
                <a16:creationId xmlns:a16="http://schemas.microsoft.com/office/drawing/2014/main" id="{4AA492D3-3096-1329-3290-CB80308A82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pic>
        <p:nvPicPr>
          <p:cNvPr id="8" name="Resim 7">
            <a:extLst>
              <a:ext uri="{FF2B5EF4-FFF2-40B4-BE49-F238E27FC236}">
                <a16:creationId xmlns:a16="http://schemas.microsoft.com/office/drawing/2014/main" id="{462D044B-F62B-7F87-6F7F-AA6DEE9A56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071" y="1343791"/>
            <a:ext cx="9821333" cy="4170417"/>
          </a:xfrm>
          <a:prstGeom prst="rect">
            <a:avLst/>
          </a:prstGeom>
        </p:spPr>
      </p:pic>
    </p:spTree>
    <p:extLst>
      <p:ext uri="{BB962C8B-B14F-4D97-AF65-F5344CB8AC3E}">
        <p14:creationId xmlns:p14="http://schemas.microsoft.com/office/powerpoint/2010/main" val="863237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22" presetClass="entr" presetSubtype="8"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left)">
                                      <p:cBhvr>
                                        <p:cTn id="11"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A27D32-BEFA-4B4A-CBE6-2F4E8CC43B40}"/>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CB6DE329-775E-F59A-868D-344E1E3B2900}"/>
              </a:ext>
            </a:extLst>
          </p:cNvPr>
          <p:cNvSpPr>
            <a:spLocks noGrp="1"/>
          </p:cNvSpPr>
          <p:nvPr>
            <p:ph type="ftr" sz="quarter" idx="11"/>
          </p:nvPr>
        </p:nvSpPr>
        <p:spPr/>
        <p:txBody>
          <a:bodyPr/>
          <a:lstStyle/>
          <a:p>
            <a:r>
              <a:rPr lang="tr-TR"/>
              <a:t>21-23 Şubat 2025, İzmir</a:t>
            </a:r>
          </a:p>
        </p:txBody>
      </p:sp>
      <p:sp>
        <p:nvSpPr>
          <p:cNvPr id="5" name="Metin kutusu 4">
            <a:extLst>
              <a:ext uri="{FF2B5EF4-FFF2-40B4-BE49-F238E27FC236}">
                <a16:creationId xmlns:a16="http://schemas.microsoft.com/office/drawing/2014/main" id="{E9958918-94FE-F4D1-748F-C4EBBC257E0D}"/>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SONUÇLAR</a:t>
            </a:r>
            <a:endParaRPr lang="tr-TR" sz="2800" b="1" i="0" dirty="0">
              <a:effectLst/>
              <a:latin typeface="Orbitron" panose="02000000000000000000" pitchFamily="50" charset="0"/>
            </a:endParaRPr>
          </a:p>
        </p:txBody>
      </p:sp>
      <p:sp>
        <p:nvSpPr>
          <p:cNvPr id="3" name="Metin kutusu 2">
            <a:extLst>
              <a:ext uri="{FF2B5EF4-FFF2-40B4-BE49-F238E27FC236}">
                <a16:creationId xmlns:a16="http://schemas.microsoft.com/office/drawing/2014/main" id="{AAEA12D7-F34F-81E7-AE83-479EBD337ECC}"/>
              </a:ext>
            </a:extLst>
          </p:cNvPr>
          <p:cNvSpPr txBox="1"/>
          <p:nvPr/>
        </p:nvSpPr>
        <p:spPr>
          <a:xfrm>
            <a:off x="295275" y="1190097"/>
            <a:ext cx="11601450" cy="2815194"/>
          </a:xfrm>
          <a:prstGeom prst="rect">
            <a:avLst/>
          </a:prstGeom>
          <a:noFill/>
        </p:spPr>
        <p:txBody>
          <a:bodyPr wrap="square">
            <a:spAutoFit/>
          </a:bodyPr>
          <a:lstStyle/>
          <a:p>
            <a:pPr algn="just">
              <a:lnSpc>
                <a:spcPct val="150000"/>
              </a:lnSpc>
            </a:pPr>
            <a:r>
              <a:rPr lang="tr-TR" sz="2000" dirty="0">
                <a:latin typeface="Palatino Linotype" panose="02040502050505030304" pitchFamily="18" charset="0"/>
              </a:rPr>
              <a:t>Bu çalışma, yapay zekânın sanat eserlerinin analiz ve yorumlama süreçlerine katkısını göstermektedir. Ünlü ressamların eserlerinden oluşturulan veri seti üzerinde yapılan sınıflandırma ve sınıf aktivasyon haritaları (CAM) kullanımı, sanat eserlerinin daha derinlemesine anlaşılmasını sağlamaktadır. Deneysel sonuçlar, yapay zekânın yüksek doğruluk oranları ile sanat yorumlamada güçlü bir araç olduğunu ortaya koymaktadır. Bu yaklaşım, geleneksel yöntemlerin ötesine geçerek sanata yeni bir bakış açısı sunmaktadır.</a:t>
            </a:r>
          </a:p>
        </p:txBody>
      </p:sp>
      <p:pic>
        <p:nvPicPr>
          <p:cNvPr id="2" name="Picture 2">
            <a:extLst>
              <a:ext uri="{FF2B5EF4-FFF2-40B4-BE49-F238E27FC236}">
                <a16:creationId xmlns:a16="http://schemas.microsoft.com/office/drawing/2014/main" id="{09EAF55E-F03D-6616-0FAE-01AB3451BE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0224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6" presetClass="entr" presetSubtype="37"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barn(outVertical)">
                                      <p:cBhvr>
                                        <p:cTn id="11"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7DC456-2F83-B5BB-1C16-483F25B97F07}"/>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FBC0567F-6305-22A5-15F2-AFDC1E2516DF}"/>
              </a:ext>
            </a:extLst>
          </p:cNvPr>
          <p:cNvSpPr>
            <a:spLocks noGrp="1"/>
          </p:cNvSpPr>
          <p:nvPr>
            <p:ph type="ftr" sz="quarter" idx="11"/>
          </p:nvPr>
        </p:nvSpPr>
        <p:spPr/>
        <p:txBody>
          <a:bodyPr/>
          <a:lstStyle/>
          <a:p>
            <a:r>
              <a:rPr lang="tr-TR"/>
              <a:t>21-23 Şubat 2025, İzmir</a:t>
            </a:r>
          </a:p>
        </p:txBody>
      </p:sp>
      <p:sp>
        <p:nvSpPr>
          <p:cNvPr id="5" name="Metin kutusu 4">
            <a:extLst>
              <a:ext uri="{FF2B5EF4-FFF2-40B4-BE49-F238E27FC236}">
                <a16:creationId xmlns:a16="http://schemas.microsoft.com/office/drawing/2014/main" id="{E9CDC647-9196-8FA6-F00E-EF5EA0BB0FEB}"/>
              </a:ext>
            </a:extLst>
          </p:cNvPr>
          <p:cNvSpPr txBox="1"/>
          <p:nvPr/>
        </p:nvSpPr>
        <p:spPr>
          <a:xfrm>
            <a:off x="412146" y="1239101"/>
            <a:ext cx="11367707" cy="830997"/>
          </a:xfrm>
          <a:prstGeom prst="rect">
            <a:avLst/>
          </a:prstGeom>
          <a:noFill/>
        </p:spPr>
        <p:txBody>
          <a:bodyPr wrap="square">
            <a:spAutoFit/>
          </a:bodyPr>
          <a:lstStyle/>
          <a:p>
            <a:pPr algn="ctr" fontAlgn="base"/>
            <a:r>
              <a:rPr lang="tr-TR" sz="4800" b="1" dirty="0">
                <a:latin typeface="Orbitron" panose="02000000000000000000" pitchFamily="50" charset="0"/>
              </a:rPr>
              <a:t>TESEKKURLER</a:t>
            </a:r>
            <a:endParaRPr lang="tr-TR" sz="4800" b="1" i="0" dirty="0">
              <a:effectLst/>
              <a:latin typeface="Orbitron" panose="02000000000000000000" pitchFamily="50" charset="0"/>
            </a:endParaRPr>
          </a:p>
        </p:txBody>
      </p:sp>
      <p:pic>
        <p:nvPicPr>
          <p:cNvPr id="3074" name="Picture 2">
            <a:extLst>
              <a:ext uri="{FF2B5EF4-FFF2-40B4-BE49-F238E27FC236}">
                <a16:creationId xmlns:a16="http://schemas.microsoft.com/office/drawing/2014/main" id="{DAB97E18-71A7-E17E-DADF-9CAA21AA1E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14786" y="2132011"/>
            <a:ext cx="4162425" cy="4162425"/>
          </a:xfrm>
          <a:prstGeom prst="ellipse">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6407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3074"/>
                                        </p:tgtEl>
                                        <p:attrNameLst>
                                          <p:attrName>style.visibility</p:attrName>
                                        </p:attrNameLst>
                                      </p:cBhvr>
                                      <p:to>
                                        <p:strVal val="visible"/>
                                      </p:to>
                                    </p:set>
                                    <p:animEffect transition="in" filter="fade">
                                      <p:cBhvr>
                                        <p:cTn id="11" dur="500"/>
                                        <p:tgtEl>
                                          <p:spTgt spid="3074"/>
                                        </p:tgtEl>
                                      </p:cBhvr>
                                    </p:animEffect>
                                  </p:childTnLst>
                                </p:cTn>
                              </p:par>
                            </p:childTnLst>
                          </p:cTn>
                        </p:par>
                        <p:par>
                          <p:cTn id="12" fill="hold">
                            <p:stCondLst>
                              <p:cond delay="2500"/>
                            </p:stCondLst>
                            <p:childTnLst>
                              <p:par>
                                <p:cTn id="13" presetID="32" presetClass="emph" presetSubtype="0" repeatCount="indefinite" fill="remove" nodeType="afterEffect">
                                  <p:stCondLst>
                                    <p:cond delay="0"/>
                                  </p:stCondLst>
                                  <p:endCondLst>
                                    <p:cond evt="onNext" delay="0">
                                      <p:tgtEl>
                                        <p:sldTgt/>
                                      </p:tgtEl>
                                    </p:cond>
                                  </p:endCondLst>
                                  <p:childTnLst>
                                    <p:animRot by="120000">
                                      <p:cBhvr>
                                        <p:cTn id="14" dur="200" fill="hold">
                                          <p:stCondLst>
                                            <p:cond delay="0"/>
                                          </p:stCondLst>
                                        </p:cTn>
                                        <p:tgtEl>
                                          <p:spTgt spid="3074"/>
                                        </p:tgtEl>
                                        <p:attrNameLst>
                                          <p:attrName>r</p:attrName>
                                        </p:attrNameLst>
                                      </p:cBhvr>
                                    </p:animRot>
                                    <p:animRot by="-240000">
                                      <p:cBhvr>
                                        <p:cTn id="15" dur="400" fill="hold">
                                          <p:stCondLst>
                                            <p:cond delay="400"/>
                                          </p:stCondLst>
                                        </p:cTn>
                                        <p:tgtEl>
                                          <p:spTgt spid="3074"/>
                                        </p:tgtEl>
                                        <p:attrNameLst>
                                          <p:attrName>r</p:attrName>
                                        </p:attrNameLst>
                                      </p:cBhvr>
                                    </p:animRot>
                                    <p:animRot by="240000">
                                      <p:cBhvr>
                                        <p:cTn id="16" dur="400" fill="hold">
                                          <p:stCondLst>
                                            <p:cond delay="800"/>
                                          </p:stCondLst>
                                        </p:cTn>
                                        <p:tgtEl>
                                          <p:spTgt spid="3074"/>
                                        </p:tgtEl>
                                        <p:attrNameLst>
                                          <p:attrName>r</p:attrName>
                                        </p:attrNameLst>
                                      </p:cBhvr>
                                    </p:animRot>
                                    <p:animRot by="-240000">
                                      <p:cBhvr>
                                        <p:cTn id="17" dur="400" fill="hold">
                                          <p:stCondLst>
                                            <p:cond delay="1200"/>
                                          </p:stCondLst>
                                        </p:cTn>
                                        <p:tgtEl>
                                          <p:spTgt spid="3074"/>
                                        </p:tgtEl>
                                        <p:attrNameLst>
                                          <p:attrName>r</p:attrName>
                                        </p:attrNameLst>
                                      </p:cBhvr>
                                    </p:animRot>
                                    <p:animRot by="120000">
                                      <p:cBhvr>
                                        <p:cTn id="18" dur="400" fill="hold">
                                          <p:stCondLst>
                                            <p:cond delay="1600"/>
                                          </p:stCondLst>
                                        </p:cTn>
                                        <p:tgtEl>
                                          <p:spTgt spid="307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7D3D8E-32BC-005C-7A52-DA5B8B78AA72}"/>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F4C55CEB-3427-138F-3732-5F146634247B}"/>
              </a:ext>
            </a:extLst>
          </p:cNvPr>
          <p:cNvSpPr>
            <a:spLocks noGrp="1"/>
          </p:cNvSpPr>
          <p:nvPr>
            <p:ph type="ftr" sz="quarter" idx="11"/>
          </p:nvPr>
        </p:nvSpPr>
        <p:spPr/>
        <p:txBody>
          <a:bodyPr/>
          <a:lstStyle/>
          <a:p>
            <a:r>
              <a:rPr lang="tr-TR"/>
              <a:t>21-23 Şubat 2025, İzmir</a:t>
            </a:r>
          </a:p>
        </p:txBody>
      </p:sp>
      <p:sp>
        <p:nvSpPr>
          <p:cNvPr id="5" name="Metin kutusu 4">
            <a:extLst>
              <a:ext uri="{FF2B5EF4-FFF2-40B4-BE49-F238E27FC236}">
                <a16:creationId xmlns:a16="http://schemas.microsoft.com/office/drawing/2014/main" id="{74061F6D-13B7-26C0-3669-DED8597B3C5D}"/>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GİRİS</a:t>
            </a:r>
            <a:endParaRPr lang="tr-TR" sz="2800" b="1" i="0" dirty="0">
              <a:effectLst/>
              <a:latin typeface="Orbitron" panose="02000000000000000000" pitchFamily="50" charset="0"/>
            </a:endParaRPr>
          </a:p>
        </p:txBody>
      </p:sp>
      <p:sp>
        <p:nvSpPr>
          <p:cNvPr id="8" name="Metin kutusu 7">
            <a:extLst>
              <a:ext uri="{FF2B5EF4-FFF2-40B4-BE49-F238E27FC236}">
                <a16:creationId xmlns:a16="http://schemas.microsoft.com/office/drawing/2014/main" id="{0D2992BE-DB47-AEB8-AA6B-2929496414FE}"/>
              </a:ext>
            </a:extLst>
          </p:cNvPr>
          <p:cNvSpPr txBox="1"/>
          <p:nvPr/>
        </p:nvSpPr>
        <p:spPr>
          <a:xfrm>
            <a:off x="197671" y="1190097"/>
            <a:ext cx="10888133" cy="3276859"/>
          </a:xfrm>
          <a:prstGeom prst="rect">
            <a:avLst/>
          </a:prstGeom>
          <a:noFill/>
        </p:spPr>
        <p:txBody>
          <a:bodyPr wrap="square">
            <a:spAutoFit/>
          </a:bodyPr>
          <a:lstStyle/>
          <a:p>
            <a:pPr algn="just">
              <a:lnSpc>
                <a:spcPct val="150000"/>
              </a:lnSpc>
            </a:pPr>
            <a:r>
              <a:rPr lang="tr-TR" sz="2000" dirty="0">
                <a:latin typeface="Palatino Linotype" panose="02040502050505030304" pitchFamily="18" charset="0"/>
              </a:rPr>
              <a:t>Son yıllarda yapay zekâ, sanat dünyasında önemli bir dönüşüm yaratmıştır. Özellikle üretken ağlar sayesinde sanat tekniklerinin harmanlanarak yeni ve daha önce görülmemiş yöntemlerle eserler yaratılmakta ve bu durum, sanatın evrimini hızlandırmaktadır.</a:t>
            </a:r>
          </a:p>
          <a:p>
            <a:pPr algn="just">
              <a:lnSpc>
                <a:spcPct val="150000"/>
              </a:lnSpc>
            </a:pPr>
            <a:r>
              <a:rPr lang="tr-TR" sz="2000" dirty="0">
                <a:effectLst/>
                <a:latin typeface="Palatino Linotype" panose="02040502050505030304" pitchFamily="18" charset="0"/>
                <a:ea typeface="Aptos" panose="020B0004020202020204" pitchFamily="34" charset="0"/>
                <a:cs typeface="Times New Roman" panose="02020603050405020304" pitchFamily="18" charset="0"/>
              </a:rPr>
              <a:t>Yapay zekanın sanatta kullanımı, sanatçılara ilham verirken, izleyicilere de eserleri farklı bir perspektiften değerlendirme fırsatı sunmaktadır. Bu alandaki popülerlik ve gelişim, sanatı anlamak ve yorumlamak için geleneksel yöntemlerin ötesine geçme arayışının bir yansımasıdır.</a:t>
            </a:r>
          </a:p>
        </p:txBody>
      </p:sp>
      <p:pic>
        <p:nvPicPr>
          <p:cNvPr id="2" name="Picture 2">
            <a:extLst>
              <a:ext uri="{FF2B5EF4-FFF2-40B4-BE49-F238E27FC236}">
                <a16:creationId xmlns:a16="http://schemas.microsoft.com/office/drawing/2014/main" id="{D344F8D9-25BE-4938-8C60-30366C98EE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039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7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31D9D0-6142-AB3C-CE12-A9D24128DD6A}"/>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644E25CC-E240-00B3-DB0D-EF25EF7DAD77}"/>
              </a:ext>
            </a:extLst>
          </p:cNvPr>
          <p:cNvSpPr>
            <a:spLocks noGrp="1"/>
          </p:cNvSpPr>
          <p:nvPr>
            <p:ph type="ftr" sz="quarter" idx="11"/>
          </p:nvPr>
        </p:nvSpPr>
        <p:spPr/>
        <p:txBody>
          <a:bodyPr/>
          <a:lstStyle/>
          <a:p>
            <a:r>
              <a:rPr lang="tr-TR"/>
              <a:t>21-23 Şubat 2025, İzmir</a:t>
            </a:r>
          </a:p>
        </p:txBody>
      </p:sp>
      <p:sp>
        <p:nvSpPr>
          <p:cNvPr id="5" name="Metin kutusu 4">
            <a:extLst>
              <a:ext uri="{FF2B5EF4-FFF2-40B4-BE49-F238E27FC236}">
                <a16:creationId xmlns:a16="http://schemas.microsoft.com/office/drawing/2014/main" id="{BDACA613-DDBC-409B-5687-1ECA5B75D718}"/>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GİRİS-</a:t>
            </a:r>
            <a:r>
              <a:rPr lang="tr-TR" sz="2800" b="1" dirty="0">
                <a:latin typeface="Palatino Linotype" panose="02040502050505030304" pitchFamily="18" charset="0"/>
              </a:rPr>
              <a:t>YAPAY ZEKÂNIN SANATTA KULLANIMI:</a:t>
            </a:r>
            <a:endParaRPr lang="tr-TR" sz="2800" dirty="0">
              <a:latin typeface="Palatino Linotype" panose="02040502050505030304" pitchFamily="18" charset="0"/>
            </a:endParaRPr>
          </a:p>
        </p:txBody>
      </p:sp>
      <p:sp>
        <p:nvSpPr>
          <p:cNvPr id="8" name="Metin kutusu 7">
            <a:extLst>
              <a:ext uri="{FF2B5EF4-FFF2-40B4-BE49-F238E27FC236}">
                <a16:creationId xmlns:a16="http://schemas.microsoft.com/office/drawing/2014/main" id="{5B5A7D01-B1F2-A854-3299-732DADFC4AC6}"/>
              </a:ext>
            </a:extLst>
          </p:cNvPr>
          <p:cNvSpPr txBox="1"/>
          <p:nvPr/>
        </p:nvSpPr>
        <p:spPr>
          <a:xfrm>
            <a:off x="197671" y="1190097"/>
            <a:ext cx="10888133" cy="2708434"/>
          </a:xfrm>
          <a:prstGeom prst="rect">
            <a:avLst/>
          </a:prstGeom>
          <a:noFill/>
        </p:spPr>
        <p:txBody>
          <a:bodyPr wrap="square">
            <a:spAutoFit/>
          </a:bodyPr>
          <a:lstStyle/>
          <a:p>
            <a:pPr algn="just">
              <a:lnSpc>
                <a:spcPct val="150000"/>
              </a:lnSpc>
            </a:pPr>
            <a:r>
              <a:rPr lang="tr-TR" sz="2000" b="1" dirty="0">
                <a:latin typeface="Palatino Linotype" panose="02040502050505030304" pitchFamily="18" charset="0"/>
              </a:rPr>
              <a:t>Sanatçılara ilham:</a:t>
            </a:r>
            <a:r>
              <a:rPr lang="tr-TR" sz="2000" dirty="0">
                <a:latin typeface="Palatino Linotype" panose="02040502050505030304" pitchFamily="18" charset="0"/>
              </a:rPr>
              <a:t> </a:t>
            </a:r>
          </a:p>
          <a:p>
            <a:pPr algn="just"/>
            <a:r>
              <a:rPr lang="tr-TR" sz="2000" dirty="0">
                <a:latin typeface="Palatino Linotype" panose="02040502050505030304" pitchFamily="18" charset="0"/>
              </a:rPr>
              <a:t>Yapay zekâ, sanatçılara yaratıcı süreçlerinde yenilikçi fikirler sunmaktadır.</a:t>
            </a:r>
          </a:p>
          <a:p>
            <a:pPr algn="just">
              <a:lnSpc>
                <a:spcPct val="150000"/>
              </a:lnSpc>
            </a:pPr>
            <a:r>
              <a:rPr lang="tr-TR" sz="2000" b="1" dirty="0">
                <a:latin typeface="Palatino Linotype" panose="02040502050505030304" pitchFamily="18" charset="0"/>
              </a:rPr>
              <a:t>İzleyicilere farklı perspektif:</a:t>
            </a:r>
            <a:r>
              <a:rPr lang="tr-TR" sz="2000" dirty="0">
                <a:latin typeface="Palatino Linotype" panose="02040502050505030304" pitchFamily="18" charset="0"/>
              </a:rPr>
              <a:t> </a:t>
            </a:r>
          </a:p>
          <a:p>
            <a:pPr algn="just"/>
            <a:r>
              <a:rPr lang="tr-TR" sz="2000" dirty="0">
                <a:latin typeface="Palatino Linotype" panose="02040502050505030304" pitchFamily="18" charset="0"/>
              </a:rPr>
              <a:t>Eserlerin analizine yeni bir bakış açısı kazandırmaktadır.</a:t>
            </a:r>
          </a:p>
          <a:p>
            <a:pPr algn="just">
              <a:lnSpc>
                <a:spcPct val="150000"/>
              </a:lnSpc>
            </a:pPr>
            <a:r>
              <a:rPr lang="tr-TR" sz="2000" b="1" dirty="0">
                <a:latin typeface="Palatino Linotype" panose="02040502050505030304" pitchFamily="18" charset="0"/>
              </a:rPr>
              <a:t>Yorumlama ve analiz:</a:t>
            </a:r>
            <a:r>
              <a:rPr lang="tr-TR" sz="2000" dirty="0">
                <a:latin typeface="Palatino Linotype" panose="02040502050505030304" pitchFamily="18" charset="0"/>
              </a:rPr>
              <a:t> </a:t>
            </a:r>
          </a:p>
          <a:p>
            <a:pPr algn="just"/>
            <a:r>
              <a:rPr lang="tr-TR" sz="2000" dirty="0">
                <a:latin typeface="Palatino Linotype" panose="02040502050505030304" pitchFamily="18" charset="0"/>
              </a:rPr>
              <a:t>Yapay zekâ, sanat eserlerinin analiz ve yorumlama süreçlerinde önemli bir araç olarak kullanılmaktadır.</a:t>
            </a:r>
          </a:p>
        </p:txBody>
      </p:sp>
      <p:grpSp>
        <p:nvGrpSpPr>
          <p:cNvPr id="7" name="Grup 6">
            <a:extLst>
              <a:ext uri="{FF2B5EF4-FFF2-40B4-BE49-F238E27FC236}">
                <a16:creationId xmlns:a16="http://schemas.microsoft.com/office/drawing/2014/main" id="{16795DBE-FA32-6940-C3E3-1B4E37F6967D}"/>
              </a:ext>
            </a:extLst>
          </p:cNvPr>
          <p:cNvGrpSpPr/>
          <p:nvPr/>
        </p:nvGrpSpPr>
        <p:grpSpPr>
          <a:xfrm>
            <a:off x="1147234" y="4276540"/>
            <a:ext cx="7670799" cy="1701800"/>
            <a:chOff x="1147234" y="4276540"/>
            <a:chExt cx="7670799" cy="1701800"/>
          </a:xfrm>
        </p:grpSpPr>
        <p:sp>
          <p:nvSpPr>
            <p:cNvPr id="3" name="Oval 2">
              <a:extLst>
                <a:ext uri="{FF2B5EF4-FFF2-40B4-BE49-F238E27FC236}">
                  <a16:creationId xmlns:a16="http://schemas.microsoft.com/office/drawing/2014/main" id="{7ACCCB32-B3F4-1DBA-F5DA-6838582CFDF5}"/>
                </a:ext>
              </a:extLst>
            </p:cNvPr>
            <p:cNvSpPr/>
            <p:nvPr/>
          </p:nvSpPr>
          <p:spPr>
            <a:xfrm>
              <a:off x="3373967" y="4276540"/>
              <a:ext cx="5444066" cy="1701800"/>
            </a:xfrm>
            <a:prstGeom prst="ellipse">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tr-TR" sz="1800" dirty="0">
                  <a:solidFill>
                    <a:schemeClr val="tx1"/>
                  </a:solidFill>
                  <a:latin typeface="Palatino Linotype" panose="02040502050505030304" pitchFamily="18" charset="0"/>
                </a:rPr>
                <a:t>Sanat eserlerini inceleyen kişilere yorumlama ve analiz yapma konusunda yardımcı olacak bir araç sunmak.</a:t>
              </a:r>
            </a:p>
          </p:txBody>
        </p:sp>
        <p:sp>
          <p:nvSpPr>
            <p:cNvPr id="6" name="Ok: Sağ 5">
              <a:extLst>
                <a:ext uri="{FF2B5EF4-FFF2-40B4-BE49-F238E27FC236}">
                  <a16:creationId xmlns:a16="http://schemas.microsoft.com/office/drawing/2014/main" id="{135370FC-154B-BBF9-7A91-2C2A628B58EA}"/>
                </a:ext>
              </a:extLst>
            </p:cNvPr>
            <p:cNvSpPr/>
            <p:nvPr/>
          </p:nvSpPr>
          <p:spPr>
            <a:xfrm>
              <a:off x="1147234" y="4809940"/>
              <a:ext cx="2226733" cy="635000"/>
            </a:xfrm>
            <a:prstGeom prst="rightArrow">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tr-TR" dirty="0">
                  <a:solidFill>
                    <a:schemeClr val="tx1"/>
                  </a:solidFill>
                  <a:latin typeface="Palatino Linotype" panose="02040502050505030304" pitchFamily="18" charset="0"/>
                </a:rPr>
                <a:t>AMAÇ</a:t>
              </a:r>
            </a:p>
          </p:txBody>
        </p:sp>
      </p:grpSp>
      <p:pic>
        <p:nvPicPr>
          <p:cNvPr id="2" name="Picture 2">
            <a:extLst>
              <a:ext uri="{FF2B5EF4-FFF2-40B4-BE49-F238E27FC236}">
                <a16:creationId xmlns:a16="http://schemas.microsoft.com/office/drawing/2014/main" id="{6385B3B1-FF54-F25B-1175-B842526A60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2372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childTnLst>
                                </p:cTn>
                              </p:par>
                            </p:childTnLst>
                          </p:cTn>
                        </p:par>
                        <p:par>
                          <p:cTn id="12" fill="hold">
                            <p:stCondLst>
                              <p:cond delay="3000"/>
                            </p:stCondLst>
                            <p:childTnLst>
                              <p:par>
                                <p:cTn id="13" presetID="22" presetClass="entr" presetSubtype="8" fill="hold"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EE5C53-F1F8-5050-C8CE-E284349D1A04}"/>
            </a:ext>
          </a:extLst>
        </p:cNvPr>
        <p:cNvGrpSpPr/>
        <p:nvPr/>
      </p:nvGrpSpPr>
      <p:grpSpPr>
        <a:xfrm>
          <a:off x="0" y="0"/>
          <a:ext cx="0" cy="0"/>
          <a:chOff x="0" y="0"/>
          <a:chExt cx="0" cy="0"/>
        </a:xfrm>
      </p:grpSpPr>
      <p:pic>
        <p:nvPicPr>
          <p:cNvPr id="1038" name="Picture 14">
            <a:extLst>
              <a:ext uri="{FF2B5EF4-FFF2-40B4-BE49-F238E27FC236}">
                <a16:creationId xmlns:a16="http://schemas.microsoft.com/office/drawing/2014/main" id="{8D957774-F299-E69D-E57D-0B0A42ED0DB8}"/>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Metin kutusu 4">
            <a:extLst>
              <a:ext uri="{FF2B5EF4-FFF2-40B4-BE49-F238E27FC236}">
                <a16:creationId xmlns:a16="http://schemas.microsoft.com/office/drawing/2014/main" id="{A915AB45-6FFC-139A-7624-A0BAEFEF1C22}"/>
              </a:ext>
            </a:extLst>
          </p:cNvPr>
          <p:cNvSpPr txBox="1"/>
          <p:nvPr/>
        </p:nvSpPr>
        <p:spPr>
          <a:xfrm>
            <a:off x="2041779" y="2921168"/>
            <a:ext cx="8108442" cy="1015663"/>
          </a:xfrm>
          <a:prstGeom prst="rect">
            <a:avLst/>
          </a:prstGeom>
          <a:noFill/>
        </p:spPr>
        <p:txBody>
          <a:bodyPr wrap="square">
            <a:spAutoFit/>
          </a:bodyPr>
          <a:lstStyle/>
          <a:p>
            <a:pPr marL="0" marR="0" lvl="0" indent="0" algn="ctr" defTabSz="914400" rtl="0" eaLnBrk="1" fontAlgn="base" latinLnBrk="0" hangingPunct="1">
              <a:lnSpc>
                <a:spcPct val="100000"/>
              </a:lnSpc>
              <a:spcBef>
                <a:spcPts val="0"/>
              </a:spcBef>
              <a:spcAft>
                <a:spcPts val="0"/>
              </a:spcAft>
              <a:buClrTx/>
              <a:buSzTx/>
              <a:buFontTx/>
              <a:buNone/>
              <a:tabLst/>
              <a:defRPr/>
            </a:pPr>
            <a:r>
              <a:rPr kumimoji="0" lang="tr-TR" sz="6000" b="1" i="0" u="none" strike="noStrike" kern="1200" cap="none" spc="0" normalizeH="0" baseline="0" noProof="0" dirty="0">
                <a:ln>
                  <a:noFill/>
                </a:ln>
                <a:solidFill>
                  <a:prstClr val="black"/>
                </a:solidFill>
                <a:effectLst/>
                <a:uLnTx/>
                <a:uFillTx/>
                <a:latin typeface="Orbitron" panose="02000000000000000000" pitchFamily="50" charset="0"/>
                <a:ea typeface="+mn-ea"/>
                <a:cs typeface="+mn-cs"/>
              </a:rPr>
              <a:t>LİTERATUR</a:t>
            </a:r>
          </a:p>
        </p:txBody>
      </p:sp>
      <p:sp>
        <p:nvSpPr>
          <p:cNvPr id="6" name="Alt Bilgi Yer Tutucusu 5">
            <a:extLst>
              <a:ext uri="{FF2B5EF4-FFF2-40B4-BE49-F238E27FC236}">
                <a16:creationId xmlns:a16="http://schemas.microsoft.com/office/drawing/2014/main" id="{4B91A602-39CB-49B7-F4F0-B60EF504B53D}"/>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1200" b="0" i="0" u="none" strike="noStrike" kern="1200" cap="none" spc="0" normalizeH="0" baseline="0" noProof="0">
                <a:ln>
                  <a:noFill/>
                </a:ln>
                <a:solidFill>
                  <a:prstClr val="black">
                    <a:tint val="82000"/>
                  </a:prstClr>
                </a:solidFill>
                <a:effectLst/>
                <a:uLnTx/>
                <a:uFillTx/>
                <a:latin typeface="Aptos" panose="02110004020202020204"/>
                <a:ea typeface="+mn-ea"/>
                <a:cs typeface="+mn-cs"/>
              </a:rPr>
              <a:t>21-23 Şubat 2025, İzmir</a:t>
            </a:r>
          </a:p>
        </p:txBody>
      </p:sp>
    </p:spTree>
    <p:extLst>
      <p:ext uri="{BB962C8B-B14F-4D97-AF65-F5344CB8AC3E}">
        <p14:creationId xmlns:p14="http://schemas.microsoft.com/office/powerpoint/2010/main" val="3120673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DD5932-5561-7D97-5584-00AF07C2D4B3}"/>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E0BF7F70-FA84-62E6-AC61-E0DCDFC7E08C}"/>
              </a:ext>
            </a:extLst>
          </p:cNvPr>
          <p:cNvSpPr>
            <a:spLocks noGrp="1"/>
          </p:cNvSpPr>
          <p:nvPr>
            <p:ph type="ftr" sz="quarter" idx="11"/>
          </p:nvPr>
        </p:nvSpPr>
        <p:spPr/>
        <p:txBody>
          <a:bodyPr/>
          <a:lstStyle/>
          <a:p>
            <a:r>
              <a:rPr lang="tr-TR" dirty="0"/>
              <a:t>21-23 Şubat 2025, İzmir</a:t>
            </a:r>
          </a:p>
        </p:txBody>
      </p:sp>
      <p:sp>
        <p:nvSpPr>
          <p:cNvPr id="5" name="Metin kutusu 4">
            <a:extLst>
              <a:ext uri="{FF2B5EF4-FFF2-40B4-BE49-F238E27FC236}">
                <a16:creationId xmlns:a16="http://schemas.microsoft.com/office/drawing/2014/main" id="{DD9EA955-CD1E-D172-6111-465EE9CC7E6C}"/>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LİTERATÜR-I</a:t>
            </a:r>
            <a:endParaRPr lang="tr-TR" sz="2800" b="1" i="0" dirty="0">
              <a:effectLst/>
              <a:latin typeface="Orbitron" panose="02000000000000000000" pitchFamily="50" charset="0"/>
            </a:endParaRPr>
          </a:p>
        </p:txBody>
      </p:sp>
      <p:sp>
        <p:nvSpPr>
          <p:cNvPr id="9" name="Metin kutusu 8">
            <a:extLst>
              <a:ext uri="{FF2B5EF4-FFF2-40B4-BE49-F238E27FC236}">
                <a16:creationId xmlns:a16="http://schemas.microsoft.com/office/drawing/2014/main" id="{CE19B541-FE4B-7750-E2FD-5C72DBE85E94}"/>
              </a:ext>
            </a:extLst>
          </p:cNvPr>
          <p:cNvSpPr txBox="1"/>
          <p:nvPr/>
        </p:nvSpPr>
        <p:spPr>
          <a:xfrm>
            <a:off x="304613" y="1916955"/>
            <a:ext cx="11211111" cy="2554545"/>
          </a:xfrm>
          <a:prstGeom prst="rect">
            <a:avLst/>
          </a:prstGeom>
          <a:noFill/>
        </p:spPr>
        <p:txBody>
          <a:bodyPr wrap="square" rtlCol="0">
            <a:spAutoFit/>
          </a:bodyPr>
          <a:lstStyle/>
          <a:p>
            <a:pPr marL="285750" indent="-285750">
              <a:buFont typeface="Wingdings" panose="05000000000000000000" pitchFamily="2" charset="2"/>
              <a:buChar char="§"/>
            </a:pPr>
            <a:r>
              <a:rPr lang="tr-TR" sz="2000" dirty="0">
                <a:latin typeface="Palatino Linotype" panose="02040502050505030304" pitchFamily="18" charset="0"/>
              </a:rPr>
              <a:t>Stil bazında sınıflandırma</a:t>
            </a:r>
          </a:p>
          <a:p>
            <a:endParaRPr lang="tr-TR" sz="2000" dirty="0">
              <a:latin typeface="Palatino Linotype" panose="02040502050505030304" pitchFamily="18" charset="0"/>
            </a:endParaRPr>
          </a:p>
          <a:p>
            <a:pPr marL="285750" indent="-285750">
              <a:buFont typeface="Arial" panose="020B0604020202020204" pitchFamily="34" charset="0"/>
              <a:buChar char="•"/>
            </a:pPr>
            <a:r>
              <a:rPr lang="tr-TR" sz="2000" dirty="0">
                <a:latin typeface="Palatino Linotype" panose="02040502050505030304" pitchFamily="18" charset="0"/>
              </a:rPr>
              <a:t>İki aşamalı bir yaklaşım</a:t>
            </a:r>
          </a:p>
          <a:p>
            <a:endParaRPr lang="tr-TR" sz="2000" dirty="0">
              <a:latin typeface="Palatino Linotype" panose="02040502050505030304" pitchFamily="18" charset="0"/>
            </a:endParaRPr>
          </a:p>
          <a:p>
            <a:pPr algn="just"/>
            <a:r>
              <a:rPr lang="tr-TR" sz="2000" dirty="0">
                <a:latin typeface="Palatino Linotype" panose="02040502050505030304" pitchFamily="18" charset="0"/>
              </a:rPr>
              <a:t>	İlk aşamada, bir sanat eseri görseli beş parçaya bölünüp her bir parça bağımsız olarak derin öğrenme tabanlı bir </a:t>
            </a:r>
            <a:r>
              <a:rPr lang="tr-TR" sz="2000" dirty="0" err="1">
                <a:latin typeface="Palatino Linotype" panose="02040502050505030304" pitchFamily="18" charset="0"/>
              </a:rPr>
              <a:t>konvolüsyonel</a:t>
            </a:r>
            <a:r>
              <a:rPr lang="tr-TR" sz="2000" dirty="0">
                <a:latin typeface="Palatino Linotype" panose="02040502050505030304" pitchFamily="18" charset="0"/>
              </a:rPr>
              <a:t> sinir ağı (CNN) ile sınıflandırılmaktadır. İkinci aşamada, bu parçaların sınıflandırma sonuçlarını birleştirip nihai stil sınıflandırmasını yapan bir yüzeysel sinir ağı (</a:t>
            </a:r>
            <a:r>
              <a:rPr lang="tr-TR" sz="2000" dirty="0" err="1">
                <a:latin typeface="Palatino Linotype" panose="02040502050505030304" pitchFamily="18" charset="0"/>
              </a:rPr>
              <a:t>shallow</a:t>
            </a:r>
            <a:r>
              <a:rPr lang="tr-TR" sz="2000" dirty="0">
                <a:latin typeface="Palatino Linotype" panose="02040502050505030304" pitchFamily="18" charset="0"/>
              </a:rPr>
              <a:t> </a:t>
            </a:r>
            <a:r>
              <a:rPr lang="tr-TR" sz="2000" dirty="0" err="1">
                <a:latin typeface="Palatino Linotype" panose="02040502050505030304" pitchFamily="18" charset="0"/>
              </a:rPr>
              <a:t>neural</a:t>
            </a:r>
            <a:r>
              <a:rPr lang="tr-TR" sz="2000" dirty="0">
                <a:latin typeface="Palatino Linotype" panose="02040502050505030304" pitchFamily="18" charset="0"/>
              </a:rPr>
              <a:t> network) kullanıyor. </a:t>
            </a:r>
          </a:p>
        </p:txBody>
      </p:sp>
      <p:sp>
        <p:nvSpPr>
          <p:cNvPr id="11" name="Metin kutusu 10">
            <a:extLst>
              <a:ext uri="{FF2B5EF4-FFF2-40B4-BE49-F238E27FC236}">
                <a16:creationId xmlns:a16="http://schemas.microsoft.com/office/drawing/2014/main" id="{71223390-4C30-9793-B6B9-3E910B49BA0D}"/>
              </a:ext>
            </a:extLst>
          </p:cNvPr>
          <p:cNvSpPr txBox="1"/>
          <p:nvPr/>
        </p:nvSpPr>
        <p:spPr>
          <a:xfrm>
            <a:off x="400050" y="6125518"/>
            <a:ext cx="11734800" cy="230832"/>
          </a:xfrm>
          <a:prstGeom prst="rect">
            <a:avLst/>
          </a:prstGeom>
          <a:noFill/>
        </p:spPr>
        <p:txBody>
          <a:bodyPr wrap="square">
            <a:spAutoFit/>
          </a:bodyPr>
          <a:lstStyle/>
          <a:p>
            <a:pPr algn="ctr"/>
            <a:r>
              <a:rPr lang="tr-TR" sz="900" dirty="0"/>
              <a:t>C. </a:t>
            </a:r>
            <a:r>
              <a:rPr lang="tr-TR" sz="900" dirty="0" err="1"/>
              <a:t>Sandoval</a:t>
            </a:r>
            <a:r>
              <a:rPr lang="tr-TR" sz="900" dirty="0"/>
              <a:t>, E. </a:t>
            </a:r>
            <a:r>
              <a:rPr lang="tr-TR" sz="900" dirty="0" err="1"/>
              <a:t>Pirogova</a:t>
            </a:r>
            <a:r>
              <a:rPr lang="tr-TR" sz="900" dirty="0"/>
              <a:t> </a:t>
            </a:r>
            <a:r>
              <a:rPr lang="tr-TR" sz="900" dirty="0" err="1"/>
              <a:t>and</a:t>
            </a:r>
            <a:r>
              <a:rPr lang="tr-TR" sz="900" dirty="0"/>
              <a:t> M. </a:t>
            </a:r>
            <a:r>
              <a:rPr lang="tr-TR" sz="900" dirty="0" err="1"/>
              <a:t>Lech</a:t>
            </a:r>
            <a:r>
              <a:rPr lang="tr-TR" sz="900" dirty="0"/>
              <a:t>, "Two-</a:t>
            </a:r>
            <a:r>
              <a:rPr lang="tr-TR" sz="900" dirty="0" err="1"/>
              <a:t>Stage</a:t>
            </a:r>
            <a:r>
              <a:rPr lang="tr-TR" sz="900" dirty="0"/>
              <a:t> </a:t>
            </a:r>
            <a:r>
              <a:rPr lang="tr-TR" sz="900" dirty="0" err="1"/>
              <a:t>Deep</a:t>
            </a:r>
            <a:r>
              <a:rPr lang="tr-TR" sz="900" dirty="0"/>
              <a:t> Learning </a:t>
            </a:r>
            <a:r>
              <a:rPr lang="tr-TR" sz="900" dirty="0" err="1"/>
              <a:t>Approach</a:t>
            </a:r>
            <a:r>
              <a:rPr lang="tr-TR" sz="900" dirty="0"/>
              <a:t> </a:t>
            </a:r>
            <a:r>
              <a:rPr lang="tr-TR" sz="900" dirty="0" err="1"/>
              <a:t>to</a:t>
            </a:r>
            <a:r>
              <a:rPr lang="tr-TR" sz="900" dirty="0"/>
              <a:t> </a:t>
            </a:r>
            <a:r>
              <a:rPr lang="tr-TR" sz="900" dirty="0" err="1"/>
              <a:t>the</a:t>
            </a:r>
            <a:r>
              <a:rPr lang="tr-TR" sz="900" dirty="0"/>
              <a:t> </a:t>
            </a:r>
            <a:r>
              <a:rPr lang="tr-TR" sz="900" dirty="0" err="1"/>
              <a:t>Classification</a:t>
            </a:r>
            <a:r>
              <a:rPr lang="tr-TR" sz="900" dirty="0"/>
              <a:t> of </a:t>
            </a:r>
            <a:r>
              <a:rPr lang="tr-TR" sz="900" dirty="0" err="1"/>
              <a:t>Fine</a:t>
            </a:r>
            <a:r>
              <a:rPr lang="tr-TR" sz="900" dirty="0"/>
              <a:t>-Art </a:t>
            </a:r>
            <a:r>
              <a:rPr lang="tr-TR" sz="900" dirty="0" err="1"/>
              <a:t>Paintings</a:t>
            </a:r>
            <a:r>
              <a:rPr lang="tr-TR" sz="900" dirty="0"/>
              <a:t>," in IEEE Access, </a:t>
            </a:r>
            <a:r>
              <a:rPr lang="tr-TR" sz="900" dirty="0" err="1"/>
              <a:t>vol</a:t>
            </a:r>
            <a:r>
              <a:rPr lang="tr-TR" sz="900" dirty="0"/>
              <a:t>. 7, </a:t>
            </a:r>
            <a:r>
              <a:rPr lang="tr-TR" sz="900" dirty="0" err="1"/>
              <a:t>pp</a:t>
            </a:r>
            <a:r>
              <a:rPr lang="tr-TR" sz="900" dirty="0"/>
              <a:t>. 41770-41781, 2019, </a:t>
            </a:r>
            <a:r>
              <a:rPr lang="tr-TR" sz="900" dirty="0" err="1"/>
              <a:t>doi</a:t>
            </a:r>
            <a:r>
              <a:rPr lang="tr-TR" sz="900" dirty="0"/>
              <a:t>: 10.1109/ACCESS.2019.2907986.</a:t>
            </a:r>
          </a:p>
        </p:txBody>
      </p:sp>
      <p:sp>
        <p:nvSpPr>
          <p:cNvPr id="13" name="Metin kutusu 12">
            <a:extLst>
              <a:ext uri="{FF2B5EF4-FFF2-40B4-BE49-F238E27FC236}">
                <a16:creationId xmlns:a16="http://schemas.microsoft.com/office/drawing/2014/main" id="{0D2D6628-B68D-7595-8C13-FCA7049D1E28}"/>
              </a:ext>
            </a:extLst>
          </p:cNvPr>
          <p:cNvSpPr txBox="1"/>
          <p:nvPr/>
        </p:nvSpPr>
        <p:spPr>
          <a:xfrm>
            <a:off x="304614" y="1333754"/>
            <a:ext cx="10896785" cy="439544"/>
          </a:xfrm>
          <a:prstGeom prst="rect">
            <a:avLst/>
          </a:prstGeom>
          <a:noFill/>
        </p:spPr>
        <p:txBody>
          <a:bodyPr wrap="square">
            <a:spAutoFit/>
          </a:bodyPr>
          <a:lstStyle/>
          <a:p>
            <a:pPr algn="l">
              <a:lnSpc>
                <a:spcPts val="2850"/>
              </a:lnSpc>
            </a:pPr>
            <a:r>
              <a:rPr lang="en-US" sz="2000" b="1" i="0" dirty="0">
                <a:solidFill>
                  <a:srgbClr val="333333"/>
                </a:solidFill>
                <a:effectLst/>
                <a:latin typeface="Palatino Linotype" panose="02040502050505030304" pitchFamily="18" charset="0"/>
              </a:rPr>
              <a:t>Two-Stage Deep Learning Approach to the Classification of Fine-Art Paintings</a:t>
            </a:r>
          </a:p>
        </p:txBody>
      </p:sp>
      <p:pic>
        <p:nvPicPr>
          <p:cNvPr id="2" name="Picture 2">
            <a:extLst>
              <a:ext uri="{FF2B5EF4-FFF2-40B4-BE49-F238E27FC236}">
                <a16:creationId xmlns:a16="http://schemas.microsoft.com/office/drawing/2014/main" id="{BD555E55-7590-90A5-83FF-17F891E227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0766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1000"/>
                                        <p:tgtEl>
                                          <p:spTgt spid="13"/>
                                        </p:tgtEl>
                                      </p:cBhvr>
                                    </p:animEffect>
                                  </p:childTnLst>
                                </p:cTn>
                              </p:par>
                            </p:childTnLst>
                          </p:cTn>
                        </p:par>
                        <p:par>
                          <p:cTn id="12" fill="hold">
                            <p:stCondLst>
                              <p:cond delay="3000"/>
                            </p:stCondLst>
                            <p:childTnLst>
                              <p:par>
                                <p:cTn id="13" presetID="10" presetClass="entr" presetSubtype="0" fill="hold" grpId="0"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P spid="1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51E9D3-6C71-ACFB-C691-B7217DFE21B6}"/>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3BBE6562-6659-31F4-557E-CB3A3AD5E16F}"/>
              </a:ext>
            </a:extLst>
          </p:cNvPr>
          <p:cNvSpPr>
            <a:spLocks noGrp="1"/>
          </p:cNvSpPr>
          <p:nvPr>
            <p:ph type="ftr" sz="quarter" idx="11"/>
          </p:nvPr>
        </p:nvSpPr>
        <p:spPr/>
        <p:txBody>
          <a:bodyPr/>
          <a:lstStyle/>
          <a:p>
            <a:r>
              <a:rPr lang="tr-TR" dirty="0"/>
              <a:t>21-23 Şubat 2025, İzmir</a:t>
            </a:r>
          </a:p>
        </p:txBody>
      </p:sp>
      <p:sp>
        <p:nvSpPr>
          <p:cNvPr id="5" name="Metin kutusu 4">
            <a:extLst>
              <a:ext uri="{FF2B5EF4-FFF2-40B4-BE49-F238E27FC236}">
                <a16:creationId xmlns:a16="http://schemas.microsoft.com/office/drawing/2014/main" id="{5186D5E1-64EE-D7A5-D240-9B69E0913DC9}"/>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LİTERATÜR-II</a:t>
            </a:r>
            <a:endParaRPr lang="tr-TR" sz="2800" b="1" i="0" dirty="0">
              <a:effectLst/>
              <a:latin typeface="Orbitron" panose="02000000000000000000" pitchFamily="50" charset="0"/>
            </a:endParaRPr>
          </a:p>
        </p:txBody>
      </p:sp>
      <p:sp>
        <p:nvSpPr>
          <p:cNvPr id="7" name="Metin kutusu 6">
            <a:extLst>
              <a:ext uri="{FF2B5EF4-FFF2-40B4-BE49-F238E27FC236}">
                <a16:creationId xmlns:a16="http://schemas.microsoft.com/office/drawing/2014/main" id="{93156278-C2C9-2AC0-7E24-A366CD576ED9}"/>
              </a:ext>
            </a:extLst>
          </p:cNvPr>
          <p:cNvSpPr txBox="1"/>
          <p:nvPr/>
        </p:nvSpPr>
        <p:spPr>
          <a:xfrm>
            <a:off x="365697" y="2647643"/>
            <a:ext cx="11367708" cy="1938992"/>
          </a:xfrm>
          <a:prstGeom prst="rect">
            <a:avLst/>
          </a:prstGeom>
          <a:noFill/>
        </p:spPr>
        <p:txBody>
          <a:bodyPr wrap="square">
            <a:spAutoFit/>
          </a:bodyPr>
          <a:lstStyle/>
          <a:p>
            <a:pPr algn="just"/>
            <a:r>
              <a:rPr lang="tr-TR" sz="2000" dirty="0">
                <a:latin typeface="Palatino Linotype" panose="02040502050505030304" pitchFamily="18" charset="0"/>
              </a:rPr>
              <a:t>Görsel sanat eserlerinde anlamlı desenleri tanıma yeteneği, insan algısı alanıyla doğrudan ilişkilidir. Bir sanat eserinin stilistik ve anlamsal özelliklerini tanımak, aslında insan gözünün görsel olarak algıladığı renk, doku ve şekil özelliklerinin birleşiminden kaynaklanır. </a:t>
            </a:r>
          </a:p>
          <a:p>
            <a:pPr algn="just"/>
            <a:endParaRPr lang="tr-TR" sz="2000" dirty="0">
              <a:latin typeface="Palatino Linotype" panose="02040502050505030304" pitchFamily="18" charset="0"/>
            </a:endParaRPr>
          </a:p>
          <a:p>
            <a:pPr algn="just"/>
            <a:r>
              <a:rPr lang="tr-TR" sz="2000" dirty="0">
                <a:latin typeface="Palatino Linotype" panose="02040502050505030304" pitchFamily="18" charset="0"/>
              </a:rPr>
              <a:t>Buna karşılık, derin öğrenme modelleri gibi temsil öğrenme yaklaşımları, düşük seviyeli renk ve doku özelliklerinden yararlı temsiller çıkarmada başarının anahtarı olabilir.</a:t>
            </a:r>
          </a:p>
        </p:txBody>
      </p:sp>
      <p:sp>
        <p:nvSpPr>
          <p:cNvPr id="12" name="Metin kutusu 11">
            <a:extLst>
              <a:ext uri="{FF2B5EF4-FFF2-40B4-BE49-F238E27FC236}">
                <a16:creationId xmlns:a16="http://schemas.microsoft.com/office/drawing/2014/main" id="{3FC5DC5D-26CF-FD4E-B29C-E62B9933EC66}"/>
              </a:ext>
            </a:extLst>
          </p:cNvPr>
          <p:cNvSpPr txBox="1"/>
          <p:nvPr/>
        </p:nvSpPr>
        <p:spPr>
          <a:xfrm>
            <a:off x="350044" y="6125518"/>
            <a:ext cx="11834812" cy="230832"/>
          </a:xfrm>
          <a:prstGeom prst="rect">
            <a:avLst/>
          </a:prstGeom>
          <a:noFill/>
        </p:spPr>
        <p:txBody>
          <a:bodyPr wrap="square">
            <a:spAutoFit/>
          </a:bodyPr>
          <a:lstStyle/>
          <a:p>
            <a:pPr algn="ctr"/>
            <a:r>
              <a:rPr lang="en-US" sz="900" b="0" i="0" dirty="0">
                <a:solidFill>
                  <a:srgbClr val="222222"/>
                </a:solidFill>
                <a:effectLst/>
                <a:latin typeface="+mj-lt"/>
              </a:rPr>
              <a:t>Castellano, G., </a:t>
            </a:r>
            <a:r>
              <a:rPr lang="en-US" sz="900" b="0" i="0" dirty="0" err="1">
                <a:solidFill>
                  <a:srgbClr val="222222"/>
                </a:solidFill>
                <a:effectLst/>
                <a:latin typeface="+mj-lt"/>
              </a:rPr>
              <a:t>Vessio</a:t>
            </a:r>
            <a:r>
              <a:rPr lang="en-US" sz="900" b="0" i="0" dirty="0">
                <a:solidFill>
                  <a:srgbClr val="222222"/>
                </a:solidFill>
                <a:effectLst/>
                <a:latin typeface="+mj-lt"/>
              </a:rPr>
              <a:t>, G. Deep learning approaches to pattern extraction and recognition in paintings and drawings: an overview. </a:t>
            </a:r>
            <a:r>
              <a:rPr lang="en-US" sz="900" b="0" i="1" dirty="0">
                <a:solidFill>
                  <a:srgbClr val="222222"/>
                </a:solidFill>
                <a:effectLst/>
                <a:latin typeface="+mj-lt"/>
              </a:rPr>
              <a:t>Neural </a:t>
            </a:r>
            <a:r>
              <a:rPr lang="en-US" sz="900" b="0" i="1" dirty="0" err="1">
                <a:solidFill>
                  <a:srgbClr val="222222"/>
                </a:solidFill>
                <a:effectLst/>
                <a:latin typeface="+mj-lt"/>
              </a:rPr>
              <a:t>Comput</a:t>
            </a:r>
            <a:r>
              <a:rPr lang="en-US" sz="900" b="0" i="1" dirty="0">
                <a:solidFill>
                  <a:srgbClr val="222222"/>
                </a:solidFill>
                <a:effectLst/>
                <a:latin typeface="+mj-lt"/>
              </a:rPr>
              <a:t> &amp; </a:t>
            </a:r>
            <a:r>
              <a:rPr lang="en-US" sz="900" b="0" i="1" dirty="0" err="1">
                <a:solidFill>
                  <a:srgbClr val="222222"/>
                </a:solidFill>
                <a:effectLst/>
                <a:latin typeface="+mj-lt"/>
              </a:rPr>
              <a:t>Applic</a:t>
            </a:r>
            <a:r>
              <a:rPr lang="en-US" sz="900" b="0" i="0" dirty="0">
                <a:solidFill>
                  <a:srgbClr val="222222"/>
                </a:solidFill>
                <a:effectLst/>
                <a:latin typeface="+mj-lt"/>
              </a:rPr>
              <a:t> </a:t>
            </a:r>
            <a:r>
              <a:rPr lang="en-US" sz="900" b="1" i="0" dirty="0">
                <a:solidFill>
                  <a:srgbClr val="222222"/>
                </a:solidFill>
                <a:effectLst/>
                <a:latin typeface="+mj-lt"/>
              </a:rPr>
              <a:t>33</a:t>
            </a:r>
            <a:r>
              <a:rPr lang="en-US" sz="900" b="0" i="0" dirty="0">
                <a:solidFill>
                  <a:srgbClr val="222222"/>
                </a:solidFill>
                <a:effectLst/>
                <a:latin typeface="+mj-lt"/>
              </a:rPr>
              <a:t>, 12263–12282 (2021). https://doi.org/10.1007/s00521-021-05893-z</a:t>
            </a:r>
            <a:endParaRPr lang="tr-TR" sz="900" dirty="0">
              <a:latin typeface="+mj-lt"/>
            </a:endParaRPr>
          </a:p>
        </p:txBody>
      </p:sp>
      <p:sp>
        <p:nvSpPr>
          <p:cNvPr id="13" name="Metin kutusu 12">
            <a:extLst>
              <a:ext uri="{FF2B5EF4-FFF2-40B4-BE49-F238E27FC236}">
                <a16:creationId xmlns:a16="http://schemas.microsoft.com/office/drawing/2014/main" id="{FC49C82E-4145-8834-A196-05E60AFFA349}"/>
              </a:ext>
            </a:extLst>
          </p:cNvPr>
          <p:cNvSpPr txBox="1"/>
          <p:nvPr/>
        </p:nvSpPr>
        <p:spPr>
          <a:xfrm>
            <a:off x="304614" y="1333754"/>
            <a:ext cx="10896785" cy="811441"/>
          </a:xfrm>
          <a:prstGeom prst="rect">
            <a:avLst/>
          </a:prstGeom>
          <a:noFill/>
        </p:spPr>
        <p:txBody>
          <a:bodyPr wrap="square">
            <a:spAutoFit/>
          </a:bodyPr>
          <a:lstStyle/>
          <a:p>
            <a:pPr algn="l">
              <a:lnSpc>
                <a:spcPts val="2850"/>
              </a:lnSpc>
            </a:pPr>
            <a:r>
              <a:rPr lang="en-US" sz="2000" b="1" i="0" dirty="0">
                <a:solidFill>
                  <a:srgbClr val="333333"/>
                </a:solidFill>
                <a:effectLst/>
                <a:latin typeface="Palatino Linotype" panose="02040502050505030304" pitchFamily="18" charset="0"/>
              </a:rPr>
              <a:t>Deep learning approaches to pattern extraction and recognition in paintings and drawings: an overview</a:t>
            </a:r>
          </a:p>
        </p:txBody>
      </p:sp>
      <p:pic>
        <p:nvPicPr>
          <p:cNvPr id="2" name="Picture 2">
            <a:extLst>
              <a:ext uri="{FF2B5EF4-FFF2-40B4-BE49-F238E27FC236}">
                <a16:creationId xmlns:a16="http://schemas.microsoft.com/office/drawing/2014/main" id="{7CEA0E98-F812-B2FC-BB91-ECE0CDC47C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6965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1000"/>
                                        <p:tgtEl>
                                          <p:spTgt spid="1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5EB113-0BEB-B2A6-7805-BF5B4E148567}"/>
            </a:ext>
          </a:extLst>
        </p:cNvPr>
        <p:cNvGrpSpPr/>
        <p:nvPr/>
      </p:nvGrpSpPr>
      <p:grpSpPr>
        <a:xfrm>
          <a:off x="0" y="0"/>
          <a:ext cx="0" cy="0"/>
          <a:chOff x="0" y="0"/>
          <a:chExt cx="0" cy="0"/>
        </a:xfrm>
      </p:grpSpPr>
      <p:sp>
        <p:nvSpPr>
          <p:cNvPr id="4" name="Alt Bilgi Yer Tutucusu 3">
            <a:extLst>
              <a:ext uri="{FF2B5EF4-FFF2-40B4-BE49-F238E27FC236}">
                <a16:creationId xmlns:a16="http://schemas.microsoft.com/office/drawing/2014/main" id="{6278B9A8-73BB-6FB8-6005-5DC1DBCEB4DE}"/>
              </a:ext>
            </a:extLst>
          </p:cNvPr>
          <p:cNvSpPr>
            <a:spLocks noGrp="1"/>
          </p:cNvSpPr>
          <p:nvPr>
            <p:ph type="ftr" sz="quarter" idx="11"/>
          </p:nvPr>
        </p:nvSpPr>
        <p:spPr/>
        <p:txBody>
          <a:bodyPr/>
          <a:lstStyle/>
          <a:p>
            <a:r>
              <a:rPr lang="tr-TR" dirty="0"/>
              <a:t>21-23 Şubat 2025, İzmir</a:t>
            </a:r>
          </a:p>
        </p:txBody>
      </p:sp>
      <p:sp>
        <p:nvSpPr>
          <p:cNvPr id="5" name="Metin kutusu 4">
            <a:extLst>
              <a:ext uri="{FF2B5EF4-FFF2-40B4-BE49-F238E27FC236}">
                <a16:creationId xmlns:a16="http://schemas.microsoft.com/office/drawing/2014/main" id="{A7822D19-1817-9AC3-AA9A-D1CCFE247378}"/>
              </a:ext>
            </a:extLst>
          </p:cNvPr>
          <p:cNvSpPr txBox="1"/>
          <p:nvPr/>
        </p:nvSpPr>
        <p:spPr>
          <a:xfrm>
            <a:off x="-42115" y="666877"/>
            <a:ext cx="11367707" cy="523220"/>
          </a:xfrm>
          <a:prstGeom prst="rect">
            <a:avLst/>
          </a:prstGeom>
          <a:noFill/>
        </p:spPr>
        <p:txBody>
          <a:bodyPr wrap="square">
            <a:spAutoFit/>
          </a:bodyPr>
          <a:lstStyle/>
          <a:p>
            <a:pPr fontAlgn="base"/>
            <a:r>
              <a:rPr lang="tr-TR" sz="2800" b="1" dirty="0">
                <a:latin typeface="Orbitron" panose="02000000000000000000" pitchFamily="50" charset="0"/>
              </a:rPr>
              <a:t>LİTERATÜR-III</a:t>
            </a:r>
            <a:endParaRPr lang="tr-TR" sz="2800" b="1" i="0" dirty="0">
              <a:effectLst/>
              <a:latin typeface="Orbitron" panose="02000000000000000000" pitchFamily="50" charset="0"/>
            </a:endParaRPr>
          </a:p>
        </p:txBody>
      </p:sp>
      <p:pic>
        <p:nvPicPr>
          <p:cNvPr id="10" name="Resim 9">
            <a:extLst>
              <a:ext uri="{FF2B5EF4-FFF2-40B4-BE49-F238E27FC236}">
                <a16:creationId xmlns:a16="http://schemas.microsoft.com/office/drawing/2014/main" id="{15589F00-0CA0-2469-DD9E-7C8D1A24D90D}"/>
              </a:ext>
            </a:extLst>
          </p:cNvPr>
          <p:cNvPicPr>
            <a:picLocks noChangeAspect="1"/>
          </p:cNvPicPr>
          <p:nvPr/>
        </p:nvPicPr>
        <p:blipFill>
          <a:blip r:embed="rId3"/>
          <a:stretch>
            <a:fillRect/>
          </a:stretch>
        </p:blipFill>
        <p:spPr>
          <a:xfrm>
            <a:off x="6420641" y="1824048"/>
            <a:ext cx="5390725" cy="3677178"/>
          </a:xfrm>
          <a:prstGeom prst="rect">
            <a:avLst/>
          </a:prstGeom>
        </p:spPr>
      </p:pic>
      <p:sp>
        <p:nvSpPr>
          <p:cNvPr id="11" name="Metin kutusu 10">
            <a:extLst>
              <a:ext uri="{FF2B5EF4-FFF2-40B4-BE49-F238E27FC236}">
                <a16:creationId xmlns:a16="http://schemas.microsoft.com/office/drawing/2014/main" id="{0383F612-F40F-D956-3096-D1B41DBA9C48}"/>
              </a:ext>
            </a:extLst>
          </p:cNvPr>
          <p:cNvSpPr txBox="1"/>
          <p:nvPr/>
        </p:nvSpPr>
        <p:spPr>
          <a:xfrm>
            <a:off x="6601403" y="5564551"/>
            <a:ext cx="5029200" cy="338554"/>
          </a:xfrm>
          <a:prstGeom prst="rect">
            <a:avLst/>
          </a:prstGeom>
          <a:noFill/>
        </p:spPr>
        <p:txBody>
          <a:bodyPr wrap="square" rtlCol="0">
            <a:spAutoFit/>
          </a:bodyPr>
          <a:lstStyle/>
          <a:p>
            <a:pPr algn="ctr"/>
            <a:r>
              <a:rPr lang="tr-TR" sz="1600" dirty="0">
                <a:latin typeface="Palatino Linotype" panose="02040502050505030304" pitchFamily="18" charset="0"/>
              </a:rPr>
              <a:t>Benzer Eserler İçin Arama Sonuçlarının 4 Örneği</a:t>
            </a:r>
          </a:p>
        </p:txBody>
      </p:sp>
      <p:pic>
        <p:nvPicPr>
          <p:cNvPr id="14" name="Resim 13">
            <a:extLst>
              <a:ext uri="{FF2B5EF4-FFF2-40B4-BE49-F238E27FC236}">
                <a16:creationId xmlns:a16="http://schemas.microsoft.com/office/drawing/2014/main" id="{728A0400-4A23-0C12-E957-632305C358AC}"/>
              </a:ext>
            </a:extLst>
          </p:cNvPr>
          <p:cNvPicPr>
            <a:picLocks noChangeAspect="1"/>
          </p:cNvPicPr>
          <p:nvPr/>
        </p:nvPicPr>
        <p:blipFill>
          <a:blip r:embed="rId4"/>
          <a:stretch>
            <a:fillRect/>
          </a:stretch>
        </p:blipFill>
        <p:spPr>
          <a:xfrm>
            <a:off x="670026" y="1872533"/>
            <a:ext cx="5082980" cy="3010161"/>
          </a:xfrm>
          <a:prstGeom prst="rect">
            <a:avLst/>
          </a:prstGeom>
        </p:spPr>
      </p:pic>
      <p:sp>
        <p:nvSpPr>
          <p:cNvPr id="15" name="Metin kutusu 14">
            <a:extLst>
              <a:ext uri="{FF2B5EF4-FFF2-40B4-BE49-F238E27FC236}">
                <a16:creationId xmlns:a16="http://schemas.microsoft.com/office/drawing/2014/main" id="{5D18999F-5016-F46D-58E6-82AC3BBE6FE3}"/>
              </a:ext>
            </a:extLst>
          </p:cNvPr>
          <p:cNvSpPr txBox="1"/>
          <p:nvPr/>
        </p:nvSpPr>
        <p:spPr>
          <a:xfrm>
            <a:off x="696916" y="4894097"/>
            <a:ext cx="5029200" cy="338554"/>
          </a:xfrm>
          <a:prstGeom prst="rect">
            <a:avLst/>
          </a:prstGeom>
          <a:noFill/>
        </p:spPr>
        <p:txBody>
          <a:bodyPr wrap="square" rtlCol="0">
            <a:spAutoFit/>
          </a:bodyPr>
          <a:lstStyle/>
          <a:p>
            <a:pPr algn="just"/>
            <a:r>
              <a:rPr lang="tr-TR" sz="1600" dirty="0">
                <a:latin typeface="Palatino Linotype" panose="02040502050505030304" pitchFamily="18" charset="0"/>
              </a:rPr>
              <a:t>Stil Transfer Örnekleri</a:t>
            </a:r>
          </a:p>
        </p:txBody>
      </p:sp>
      <p:sp>
        <p:nvSpPr>
          <p:cNvPr id="16" name="Metin kutusu 15">
            <a:extLst>
              <a:ext uri="{FF2B5EF4-FFF2-40B4-BE49-F238E27FC236}">
                <a16:creationId xmlns:a16="http://schemas.microsoft.com/office/drawing/2014/main" id="{A436948C-84E7-9E49-2475-68BAC52EBA26}"/>
              </a:ext>
            </a:extLst>
          </p:cNvPr>
          <p:cNvSpPr txBox="1"/>
          <p:nvPr/>
        </p:nvSpPr>
        <p:spPr>
          <a:xfrm>
            <a:off x="304614" y="1333754"/>
            <a:ext cx="10896785" cy="439544"/>
          </a:xfrm>
          <a:prstGeom prst="rect">
            <a:avLst/>
          </a:prstGeom>
          <a:noFill/>
        </p:spPr>
        <p:txBody>
          <a:bodyPr wrap="square">
            <a:spAutoFit/>
          </a:bodyPr>
          <a:lstStyle/>
          <a:p>
            <a:pPr algn="l">
              <a:lnSpc>
                <a:spcPts val="2850"/>
              </a:lnSpc>
            </a:pPr>
            <a:r>
              <a:rPr lang="en-US" sz="2000" b="1" i="0" dirty="0">
                <a:solidFill>
                  <a:srgbClr val="333333"/>
                </a:solidFill>
                <a:effectLst/>
                <a:latin typeface="Palatino Linotype" panose="02040502050505030304" pitchFamily="18" charset="0"/>
              </a:rPr>
              <a:t>Artificial Neural Networks and Deep Learning in the Visual Arts: a review</a:t>
            </a:r>
          </a:p>
        </p:txBody>
      </p:sp>
      <p:sp>
        <p:nvSpPr>
          <p:cNvPr id="18" name="Metin kutusu 17">
            <a:extLst>
              <a:ext uri="{FF2B5EF4-FFF2-40B4-BE49-F238E27FC236}">
                <a16:creationId xmlns:a16="http://schemas.microsoft.com/office/drawing/2014/main" id="{74C52D20-8843-66F0-9B73-3E8E54514B0F}"/>
              </a:ext>
            </a:extLst>
          </p:cNvPr>
          <p:cNvSpPr txBox="1"/>
          <p:nvPr/>
        </p:nvSpPr>
        <p:spPr>
          <a:xfrm>
            <a:off x="1" y="6129282"/>
            <a:ext cx="12191999" cy="230832"/>
          </a:xfrm>
          <a:prstGeom prst="rect">
            <a:avLst/>
          </a:prstGeom>
          <a:noFill/>
        </p:spPr>
        <p:txBody>
          <a:bodyPr wrap="square">
            <a:spAutoFit/>
          </a:bodyPr>
          <a:lstStyle/>
          <a:p>
            <a:pPr algn="ctr"/>
            <a:r>
              <a:rPr lang="en-US" sz="900" b="0" i="0" dirty="0">
                <a:solidFill>
                  <a:srgbClr val="222222"/>
                </a:solidFill>
                <a:effectLst/>
                <a:latin typeface="+mj-lt"/>
              </a:rPr>
              <a:t>Santos, I., Castro, L., Rodriguez-Fernandez, N. </a:t>
            </a:r>
            <a:r>
              <a:rPr lang="en-US" sz="900" b="0" i="1" dirty="0">
                <a:solidFill>
                  <a:srgbClr val="222222"/>
                </a:solidFill>
                <a:effectLst/>
                <a:latin typeface="+mj-lt"/>
              </a:rPr>
              <a:t>et al.</a:t>
            </a:r>
            <a:r>
              <a:rPr lang="en-US" sz="900" b="0" i="0" dirty="0">
                <a:solidFill>
                  <a:srgbClr val="222222"/>
                </a:solidFill>
                <a:effectLst/>
                <a:latin typeface="+mj-lt"/>
              </a:rPr>
              <a:t> Artificial Neural Networks and Deep Learning in the Visual Arts: a review. </a:t>
            </a:r>
            <a:r>
              <a:rPr lang="en-US" sz="900" b="0" i="1" dirty="0">
                <a:solidFill>
                  <a:srgbClr val="222222"/>
                </a:solidFill>
                <a:effectLst/>
                <a:latin typeface="+mj-lt"/>
              </a:rPr>
              <a:t>Neural </a:t>
            </a:r>
            <a:r>
              <a:rPr lang="en-US" sz="900" b="0" i="1" dirty="0" err="1">
                <a:solidFill>
                  <a:srgbClr val="222222"/>
                </a:solidFill>
                <a:effectLst/>
                <a:latin typeface="+mj-lt"/>
              </a:rPr>
              <a:t>Comput</a:t>
            </a:r>
            <a:r>
              <a:rPr lang="en-US" sz="900" b="0" i="1" dirty="0">
                <a:solidFill>
                  <a:srgbClr val="222222"/>
                </a:solidFill>
                <a:effectLst/>
                <a:latin typeface="+mj-lt"/>
              </a:rPr>
              <a:t> &amp; </a:t>
            </a:r>
            <a:r>
              <a:rPr lang="en-US" sz="900" b="0" i="1" dirty="0" err="1">
                <a:solidFill>
                  <a:srgbClr val="222222"/>
                </a:solidFill>
                <a:effectLst/>
                <a:latin typeface="+mj-lt"/>
              </a:rPr>
              <a:t>Applic</a:t>
            </a:r>
            <a:r>
              <a:rPr lang="en-US" sz="900" b="0" i="0" dirty="0">
                <a:solidFill>
                  <a:srgbClr val="222222"/>
                </a:solidFill>
                <a:effectLst/>
                <a:latin typeface="+mj-lt"/>
              </a:rPr>
              <a:t> </a:t>
            </a:r>
            <a:r>
              <a:rPr lang="en-US" sz="900" b="1" i="0" dirty="0">
                <a:solidFill>
                  <a:srgbClr val="222222"/>
                </a:solidFill>
                <a:effectLst/>
                <a:latin typeface="+mj-lt"/>
              </a:rPr>
              <a:t>33</a:t>
            </a:r>
            <a:r>
              <a:rPr lang="en-US" sz="900" b="0" i="0" dirty="0">
                <a:solidFill>
                  <a:srgbClr val="222222"/>
                </a:solidFill>
                <a:effectLst/>
                <a:latin typeface="+mj-lt"/>
              </a:rPr>
              <a:t>, 121–157 (2021). https://doi.org/10.1007/s00521-020-05565-4</a:t>
            </a:r>
            <a:endParaRPr lang="tr-TR" sz="900" dirty="0">
              <a:latin typeface="+mj-lt"/>
            </a:endParaRPr>
          </a:p>
        </p:txBody>
      </p:sp>
      <p:pic>
        <p:nvPicPr>
          <p:cNvPr id="2" name="Picture 2">
            <a:extLst>
              <a:ext uri="{FF2B5EF4-FFF2-40B4-BE49-F238E27FC236}">
                <a16:creationId xmlns:a16="http://schemas.microsoft.com/office/drawing/2014/main" id="{8EA7FC5B-9DEF-5C73-1E39-8D43E3C321F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459185" y="0"/>
            <a:ext cx="1732815" cy="523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16755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par>
                          <p:cTn id="8" fill="hold">
                            <p:stCondLst>
                              <p:cond delay="20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2500"/>
                            </p:stCondLst>
                            <p:childTnLst>
                              <p:par>
                                <p:cTn id="13" presetID="10" presetClass="entr" presetSubtype="0"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par>
                          <p:cTn id="20" fill="hold">
                            <p:stCondLst>
                              <p:cond delay="3500"/>
                            </p:stCondLst>
                            <p:childTnLst>
                              <p:par>
                                <p:cTn id="21" presetID="10" presetClass="entr"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par>
                          <p:cTn id="24" fill="hold">
                            <p:stCondLst>
                              <p:cond delay="4000"/>
                            </p:stCondLst>
                            <p:childTnLst>
                              <p:par>
                                <p:cTn id="25" presetID="10" presetClass="entr" presetSubtype="0" fill="hold" grpId="0" nodeType="after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15"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08EBB-0487-AF87-B632-6F73E5A7FD48}"/>
            </a:ext>
          </a:extLst>
        </p:cNvPr>
        <p:cNvGrpSpPr/>
        <p:nvPr/>
      </p:nvGrpSpPr>
      <p:grpSpPr>
        <a:xfrm>
          <a:off x="0" y="0"/>
          <a:ext cx="0" cy="0"/>
          <a:chOff x="0" y="0"/>
          <a:chExt cx="0" cy="0"/>
        </a:xfrm>
      </p:grpSpPr>
      <p:pic>
        <p:nvPicPr>
          <p:cNvPr id="1038" name="Picture 14">
            <a:extLst>
              <a:ext uri="{FF2B5EF4-FFF2-40B4-BE49-F238E27FC236}">
                <a16:creationId xmlns:a16="http://schemas.microsoft.com/office/drawing/2014/main" id="{12C56039-8A59-A99D-D119-F8778BF56D86}"/>
              </a:ext>
            </a:extLst>
          </p:cNvPr>
          <p:cNvPicPr>
            <a:picLocks noChangeAspect="1" noChangeArrowheads="1"/>
          </p:cNvPicPr>
          <p:nvPr/>
        </p:nvPicPr>
        <p:blipFill>
          <a:blip r:embed="rId2">
            <a:alphaModFix amt="2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Metin kutusu 4">
            <a:extLst>
              <a:ext uri="{FF2B5EF4-FFF2-40B4-BE49-F238E27FC236}">
                <a16:creationId xmlns:a16="http://schemas.microsoft.com/office/drawing/2014/main" id="{B6776232-B5EB-E671-5ECA-1443EC03FCD5}"/>
              </a:ext>
            </a:extLst>
          </p:cNvPr>
          <p:cNvSpPr txBox="1"/>
          <p:nvPr/>
        </p:nvSpPr>
        <p:spPr>
          <a:xfrm>
            <a:off x="2041778" y="2921168"/>
            <a:ext cx="8569071" cy="1015663"/>
          </a:xfrm>
          <a:prstGeom prst="rect">
            <a:avLst/>
          </a:prstGeom>
          <a:noFill/>
        </p:spPr>
        <p:txBody>
          <a:bodyPr wrap="square">
            <a:spAutoFit/>
          </a:bodyPr>
          <a:lstStyle/>
          <a:p>
            <a:pPr marL="0" marR="0" lvl="0" indent="0" algn="ctr" defTabSz="914400" rtl="0" eaLnBrk="1" fontAlgn="base" latinLnBrk="0" hangingPunct="1">
              <a:lnSpc>
                <a:spcPct val="100000"/>
              </a:lnSpc>
              <a:spcBef>
                <a:spcPts val="0"/>
              </a:spcBef>
              <a:spcAft>
                <a:spcPts val="0"/>
              </a:spcAft>
              <a:buClrTx/>
              <a:buSzTx/>
              <a:buFontTx/>
              <a:buNone/>
              <a:tabLst/>
              <a:defRPr/>
            </a:pPr>
            <a:r>
              <a:rPr kumimoji="0" lang="tr-TR" sz="6000" b="1" i="0" u="none" strike="noStrike" kern="1200" cap="none" spc="0" normalizeH="0" baseline="0" noProof="0" dirty="0">
                <a:ln>
                  <a:noFill/>
                </a:ln>
                <a:solidFill>
                  <a:prstClr val="black"/>
                </a:solidFill>
                <a:effectLst/>
                <a:uLnTx/>
                <a:uFillTx/>
                <a:latin typeface="Orbitron" panose="02000000000000000000" pitchFamily="50" charset="0"/>
                <a:ea typeface="+mn-ea"/>
                <a:cs typeface="+mn-cs"/>
              </a:rPr>
              <a:t>MEVCUT ÇALISMA</a:t>
            </a:r>
          </a:p>
        </p:txBody>
      </p:sp>
      <p:sp>
        <p:nvSpPr>
          <p:cNvPr id="6" name="Alt Bilgi Yer Tutucusu 5">
            <a:extLst>
              <a:ext uri="{FF2B5EF4-FFF2-40B4-BE49-F238E27FC236}">
                <a16:creationId xmlns:a16="http://schemas.microsoft.com/office/drawing/2014/main" id="{7ACEAEF8-6327-E812-51C6-2C390ACC429E}"/>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tr-TR" sz="1200" b="0" i="0" u="none" strike="noStrike" kern="1200" cap="none" spc="0" normalizeH="0" baseline="0" noProof="0">
                <a:ln>
                  <a:noFill/>
                </a:ln>
                <a:solidFill>
                  <a:prstClr val="black">
                    <a:tint val="82000"/>
                  </a:prstClr>
                </a:solidFill>
                <a:effectLst/>
                <a:uLnTx/>
                <a:uFillTx/>
                <a:latin typeface="Aptos" panose="02110004020202020204"/>
                <a:ea typeface="+mn-ea"/>
                <a:cs typeface="+mn-cs"/>
              </a:rPr>
              <a:t>21-23 Şubat 2025, İzmir</a:t>
            </a:r>
          </a:p>
        </p:txBody>
      </p:sp>
    </p:spTree>
    <p:extLst>
      <p:ext uri="{BB962C8B-B14F-4D97-AF65-F5344CB8AC3E}">
        <p14:creationId xmlns:p14="http://schemas.microsoft.com/office/powerpoint/2010/main" val="1717971557"/>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834</TotalTime>
  <Words>1624</Words>
  <Application>Microsoft Office PowerPoint</Application>
  <PresentationFormat>Geniş ekran</PresentationFormat>
  <Paragraphs>300</Paragraphs>
  <Slides>24</Slides>
  <Notes>8</Notes>
  <HiddenSlides>0</HiddenSlides>
  <MMClips>0</MMClips>
  <ScaleCrop>false</ScaleCrop>
  <HeadingPairs>
    <vt:vector size="6" baseType="variant">
      <vt:variant>
        <vt:lpstr>Kullanılan Yazı Tipleri</vt:lpstr>
      </vt:variant>
      <vt:variant>
        <vt:i4>7</vt:i4>
      </vt:variant>
      <vt:variant>
        <vt:lpstr>Tema</vt:lpstr>
      </vt:variant>
      <vt:variant>
        <vt:i4>1</vt:i4>
      </vt:variant>
      <vt:variant>
        <vt:lpstr>Slayt Başlıkları</vt:lpstr>
      </vt:variant>
      <vt:variant>
        <vt:i4>24</vt:i4>
      </vt:variant>
    </vt:vector>
  </HeadingPairs>
  <TitlesOfParts>
    <vt:vector size="32" baseType="lpstr">
      <vt:lpstr>Aptos</vt:lpstr>
      <vt:lpstr>Aptos Display</vt:lpstr>
      <vt:lpstr>Arial</vt:lpstr>
      <vt:lpstr>Orbitron</vt:lpstr>
      <vt:lpstr>Palatino Linotype</vt:lpstr>
      <vt:lpstr>Times New Roman</vt:lpstr>
      <vt:lpstr>Wingdings</vt:lpstr>
      <vt:lpstr>Office Teması</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OZAN PEKER</dc:creator>
  <cp:lastModifiedBy>OZAN PEKER</cp:lastModifiedBy>
  <cp:revision>59</cp:revision>
  <dcterms:created xsi:type="dcterms:W3CDTF">2025-02-15T17:02:26Z</dcterms:created>
  <dcterms:modified xsi:type="dcterms:W3CDTF">2025-02-21T09:26:36Z</dcterms:modified>
</cp:coreProperties>
</file>

<file path=docProps/thumbnail.jpeg>
</file>